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9" r:id="rId2"/>
    <p:sldId id="257" r:id="rId3"/>
    <p:sldId id="288" r:id="rId4"/>
    <p:sldId id="259" r:id="rId5"/>
    <p:sldId id="260" r:id="rId6"/>
    <p:sldId id="261" r:id="rId7"/>
    <p:sldId id="262" r:id="rId8"/>
    <p:sldId id="263" r:id="rId9"/>
    <p:sldId id="291"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82" r:id="rId25"/>
    <p:sldId id="283" r:id="rId26"/>
    <p:sldId id="284" r:id="rId27"/>
    <p:sldId id="285"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A07097-6BBB-4295-A4ED-80ABA839E925}" type="datetimeFigureOut">
              <a:rPr lang="en-US" smtClean="0"/>
              <a:t>8/6/2018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B56F0-93B1-4865-9D17-C81B201AF84A}" type="slidenum">
              <a:rPr lang="en-US" smtClean="0"/>
              <a:t>‹#›</a:t>
            </a:fld>
            <a:endParaRPr lang="en-US"/>
          </a:p>
        </p:txBody>
      </p:sp>
    </p:spTree>
    <p:extLst>
      <p:ext uri="{BB962C8B-B14F-4D97-AF65-F5344CB8AC3E}">
        <p14:creationId xmlns:p14="http://schemas.microsoft.com/office/powerpoint/2010/main" val="749218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0C4D5-B0CA-4B4F-8AD3-716471C538DF}" type="slidenum">
              <a:rPr lang="en-IN" smtClean="0"/>
              <a:t>2</a:t>
            </a:fld>
            <a:endParaRPr lang="en-IN" dirty="0"/>
          </a:p>
        </p:txBody>
      </p:sp>
    </p:spTree>
    <p:extLst>
      <p:ext uri="{BB962C8B-B14F-4D97-AF65-F5344CB8AC3E}">
        <p14:creationId xmlns:p14="http://schemas.microsoft.com/office/powerpoint/2010/main" val="145937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E1F40-25ED-4F12-99D7-4F0E8B8FBCB6}" type="slidenum">
              <a:rPr lang="en-US" smtClean="0"/>
              <a:t>25</a:t>
            </a:fld>
            <a:endParaRPr lang="en-US"/>
          </a:p>
        </p:txBody>
      </p:sp>
    </p:spTree>
    <p:extLst>
      <p:ext uri="{BB962C8B-B14F-4D97-AF65-F5344CB8AC3E}">
        <p14:creationId xmlns:p14="http://schemas.microsoft.com/office/powerpoint/2010/main" val="389127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E1F40-25ED-4F12-99D7-4F0E8B8FBCB6}" type="slidenum">
              <a:rPr lang="en-US" smtClean="0"/>
              <a:t>26</a:t>
            </a:fld>
            <a:endParaRPr lang="en-US"/>
          </a:p>
        </p:txBody>
      </p:sp>
    </p:spTree>
    <p:extLst>
      <p:ext uri="{BB962C8B-B14F-4D97-AF65-F5344CB8AC3E}">
        <p14:creationId xmlns:p14="http://schemas.microsoft.com/office/powerpoint/2010/main" val="3779631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492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marL="0" lvl="0" indent="0">
              <a:spcBef>
                <a:spcPts val="0"/>
              </a:spcBef>
              <a:buNone/>
            </a:pPr>
            <a:endParaRPr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38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E1F40-25ED-4F12-99D7-4F0E8B8FBCB6}" type="slidenum">
              <a:rPr lang="en-US" smtClean="0"/>
              <a:t>4</a:t>
            </a:fld>
            <a:endParaRPr lang="en-US" dirty="0"/>
          </a:p>
        </p:txBody>
      </p:sp>
    </p:spTree>
    <p:extLst>
      <p:ext uri="{BB962C8B-B14F-4D97-AF65-F5344CB8AC3E}">
        <p14:creationId xmlns:p14="http://schemas.microsoft.com/office/powerpoint/2010/main" val="3845871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7444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E1F40-25ED-4F12-99D7-4F0E8B8FBCB6}" type="slidenum">
              <a:rPr lang="en-US" smtClean="0"/>
              <a:t>10</a:t>
            </a:fld>
            <a:endParaRPr lang="en-US"/>
          </a:p>
        </p:txBody>
      </p:sp>
    </p:spTree>
    <p:extLst>
      <p:ext uri="{BB962C8B-B14F-4D97-AF65-F5344CB8AC3E}">
        <p14:creationId xmlns:p14="http://schemas.microsoft.com/office/powerpoint/2010/main" val="3251251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E1F40-25ED-4F12-99D7-4F0E8B8FBCB6}" type="slidenum">
              <a:rPr lang="en-US" smtClean="0"/>
              <a:t>12</a:t>
            </a:fld>
            <a:endParaRPr lang="en-US"/>
          </a:p>
        </p:txBody>
      </p:sp>
    </p:spTree>
    <p:extLst>
      <p:ext uri="{BB962C8B-B14F-4D97-AF65-F5344CB8AC3E}">
        <p14:creationId xmlns:p14="http://schemas.microsoft.com/office/powerpoint/2010/main" val="2710659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E1F40-25ED-4F12-99D7-4F0E8B8FBCB6}" type="slidenum">
              <a:rPr lang="en-US" smtClean="0"/>
              <a:t>20</a:t>
            </a:fld>
            <a:endParaRPr lang="en-US"/>
          </a:p>
        </p:txBody>
      </p:sp>
    </p:spTree>
    <p:extLst>
      <p:ext uri="{BB962C8B-B14F-4D97-AF65-F5344CB8AC3E}">
        <p14:creationId xmlns:p14="http://schemas.microsoft.com/office/powerpoint/2010/main" val="1887930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E1F40-25ED-4F12-99D7-4F0E8B8FBCB6}" type="slidenum">
              <a:rPr lang="en-US" smtClean="0"/>
              <a:t>23</a:t>
            </a:fld>
            <a:endParaRPr lang="en-US"/>
          </a:p>
        </p:txBody>
      </p:sp>
    </p:spTree>
    <p:extLst>
      <p:ext uri="{BB962C8B-B14F-4D97-AF65-F5344CB8AC3E}">
        <p14:creationId xmlns:p14="http://schemas.microsoft.com/office/powerpoint/2010/main" val="3460109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0C4D5-B0CA-4B4F-8AD3-716471C538DF}" type="slidenum">
              <a:rPr lang="en-IN" smtClean="0"/>
              <a:t>24</a:t>
            </a:fld>
            <a:endParaRPr lang="en-IN"/>
          </a:p>
        </p:txBody>
      </p:sp>
    </p:spTree>
    <p:extLst>
      <p:ext uri="{BB962C8B-B14F-4D97-AF65-F5344CB8AC3E}">
        <p14:creationId xmlns:p14="http://schemas.microsoft.com/office/powerpoint/2010/main" val="2599023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AB7E-3115-4E0A-BE31-29A893200F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C0EB66-C529-491F-ADD0-FAF4196595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2A0D0F-5767-4E52-B1AA-A506D18BD892}"/>
              </a:ext>
            </a:extLst>
          </p:cNvPr>
          <p:cNvSpPr>
            <a:spLocks noGrp="1"/>
          </p:cNvSpPr>
          <p:nvPr>
            <p:ph type="dt" sz="half" idx="10"/>
          </p:nvPr>
        </p:nvSpPr>
        <p:spPr/>
        <p:txBody>
          <a:bodyPr/>
          <a:lstStyle/>
          <a:p>
            <a:fld id="{3E284CEE-B70C-454A-9ED8-FAE2140CB92F}" type="datetimeFigureOut">
              <a:rPr lang="en-US" smtClean="0"/>
              <a:t>8/6/2018</a:t>
            </a:fld>
            <a:endParaRPr lang="en-US"/>
          </a:p>
        </p:txBody>
      </p:sp>
      <p:sp>
        <p:nvSpPr>
          <p:cNvPr id="5" name="Footer Placeholder 4">
            <a:extLst>
              <a:ext uri="{FF2B5EF4-FFF2-40B4-BE49-F238E27FC236}">
                <a16:creationId xmlns:a16="http://schemas.microsoft.com/office/drawing/2014/main" id="{395C02A2-1162-4881-8B1E-F0A3F369B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4CDE99-0B3F-4A47-917E-4F913D000866}"/>
              </a:ext>
            </a:extLst>
          </p:cNvPr>
          <p:cNvSpPr>
            <a:spLocks noGrp="1"/>
          </p:cNvSpPr>
          <p:nvPr>
            <p:ph type="sldNum" sz="quarter" idx="12"/>
          </p:nvPr>
        </p:nvSpPr>
        <p:spPr/>
        <p:txBody>
          <a:bodyPr/>
          <a:lstStyle/>
          <a:p>
            <a:fld id="{A3DC5B22-8451-42F4-9BEE-3E3F022A671D}" type="slidenum">
              <a:rPr lang="en-US" smtClean="0"/>
              <a:t>‹#›</a:t>
            </a:fld>
            <a:endParaRPr lang="en-US"/>
          </a:p>
        </p:txBody>
      </p:sp>
    </p:spTree>
    <p:extLst>
      <p:ext uri="{BB962C8B-B14F-4D97-AF65-F5344CB8AC3E}">
        <p14:creationId xmlns:p14="http://schemas.microsoft.com/office/powerpoint/2010/main" val="1221691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6530-981E-4EC2-A110-61B566BE48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A219F5-0539-4757-A86F-88E20EB1C79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D8F50-0FF1-41BD-BD92-1BADE728988D}"/>
              </a:ext>
            </a:extLst>
          </p:cNvPr>
          <p:cNvSpPr>
            <a:spLocks noGrp="1"/>
          </p:cNvSpPr>
          <p:nvPr>
            <p:ph type="dt" sz="half" idx="10"/>
          </p:nvPr>
        </p:nvSpPr>
        <p:spPr/>
        <p:txBody>
          <a:bodyPr/>
          <a:lstStyle/>
          <a:p>
            <a:fld id="{3E284CEE-B70C-454A-9ED8-FAE2140CB92F}" type="datetimeFigureOut">
              <a:rPr lang="en-US" smtClean="0"/>
              <a:t>8/6/2018</a:t>
            </a:fld>
            <a:endParaRPr lang="en-US"/>
          </a:p>
        </p:txBody>
      </p:sp>
      <p:sp>
        <p:nvSpPr>
          <p:cNvPr id="5" name="Footer Placeholder 4">
            <a:extLst>
              <a:ext uri="{FF2B5EF4-FFF2-40B4-BE49-F238E27FC236}">
                <a16:creationId xmlns:a16="http://schemas.microsoft.com/office/drawing/2014/main" id="{57B03558-6851-4529-AD17-36695F9F7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3EC97-FF54-41FD-842B-133DFD51FB86}"/>
              </a:ext>
            </a:extLst>
          </p:cNvPr>
          <p:cNvSpPr>
            <a:spLocks noGrp="1"/>
          </p:cNvSpPr>
          <p:nvPr>
            <p:ph type="sldNum" sz="quarter" idx="12"/>
          </p:nvPr>
        </p:nvSpPr>
        <p:spPr/>
        <p:txBody>
          <a:bodyPr/>
          <a:lstStyle/>
          <a:p>
            <a:fld id="{A3DC5B22-8451-42F4-9BEE-3E3F022A671D}" type="slidenum">
              <a:rPr lang="en-US" smtClean="0"/>
              <a:t>‹#›</a:t>
            </a:fld>
            <a:endParaRPr lang="en-US"/>
          </a:p>
        </p:txBody>
      </p:sp>
    </p:spTree>
    <p:extLst>
      <p:ext uri="{BB962C8B-B14F-4D97-AF65-F5344CB8AC3E}">
        <p14:creationId xmlns:p14="http://schemas.microsoft.com/office/powerpoint/2010/main" val="576332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3BCF9-A2A4-42AD-82AE-6CCECB843B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A8FA57-29EC-4CDC-963B-80640CE02F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7E497-32B9-477B-BEF8-F512A41A5584}"/>
              </a:ext>
            </a:extLst>
          </p:cNvPr>
          <p:cNvSpPr>
            <a:spLocks noGrp="1"/>
          </p:cNvSpPr>
          <p:nvPr>
            <p:ph type="dt" sz="half" idx="10"/>
          </p:nvPr>
        </p:nvSpPr>
        <p:spPr/>
        <p:txBody>
          <a:bodyPr/>
          <a:lstStyle/>
          <a:p>
            <a:fld id="{3E284CEE-B70C-454A-9ED8-FAE2140CB92F}" type="datetimeFigureOut">
              <a:rPr lang="en-US" smtClean="0"/>
              <a:t>8/6/2018</a:t>
            </a:fld>
            <a:endParaRPr lang="en-US"/>
          </a:p>
        </p:txBody>
      </p:sp>
      <p:sp>
        <p:nvSpPr>
          <p:cNvPr id="5" name="Footer Placeholder 4">
            <a:extLst>
              <a:ext uri="{FF2B5EF4-FFF2-40B4-BE49-F238E27FC236}">
                <a16:creationId xmlns:a16="http://schemas.microsoft.com/office/drawing/2014/main" id="{533B14A2-9946-463E-8148-4BD5E2561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97E87-9F8A-40C1-A2AF-EB153251A491}"/>
              </a:ext>
            </a:extLst>
          </p:cNvPr>
          <p:cNvSpPr>
            <a:spLocks noGrp="1"/>
          </p:cNvSpPr>
          <p:nvPr>
            <p:ph type="sldNum" sz="quarter" idx="12"/>
          </p:nvPr>
        </p:nvSpPr>
        <p:spPr/>
        <p:txBody>
          <a:bodyPr/>
          <a:lstStyle/>
          <a:p>
            <a:fld id="{A3DC5B22-8451-42F4-9BEE-3E3F022A671D}" type="slidenum">
              <a:rPr lang="en-US" smtClean="0"/>
              <a:t>‹#›</a:t>
            </a:fld>
            <a:endParaRPr lang="en-US"/>
          </a:p>
        </p:txBody>
      </p:sp>
    </p:spTree>
    <p:extLst>
      <p:ext uri="{BB962C8B-B14F-4D97-AF65-F5344CB8AC3E}">
        <p14:creationId xmlns:p14="http://schemas.microsoft.com/office/powerpoint/2010/main" val="551861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xt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2140" y="171708"/>
            <a:ext cx="1696418" cy="394516"/>
          </a:xfrm>
          <a:prstGeom prst="rect">
            <a:avLst/>
          </a:prstGeom>
        </p:spPr>
      </p:pic>
      <p:sp>
        <p:nvSpPr>
          <p:cNvPr id="18" name="Rectangle 17"/>
          <p:cNvSpPr/>
          <p:nvPr userDrawn="1"/>
        </p:nvSpPr>
        <p:spPr>
          <a:xfrm>
            <a:off x="0" y="0"/>
            <a:ext cx="12195174" cy="45719"/>
          </a:xfrm>
          <a:prstGeom prst="rect">
            <a:avLst/>
          </a:prstGeom>
          <a:solidFill>
            <a:srgbClr val="11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p:cNvCxnSpPr/>
          <p:nvPr userDrawn="1"/>
        </p:nvCxnSpPr>
        <p:spPr>
          <a:xfrm>
            <a:off x="2184398" y="129721"/>
            <a:ext cx="0" cy="4934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781036" y="6564356"/>
            <a:ext cx="1636571" cy="246221"/>
          </a:xfrm>
          <a:prstGeom prst="rect">
            <a:avLst/>
          </a:prstGeom>
          <a:noFill/>
        </p:spPr>
        <p:txBody>
          <a:bodyPr wrap="square" rtlCol="0">
            <a:spAutoFit/>
          </a:bodyPr>
          <a:lstStyle/>
          <a:p>
            <a:pPr algn="l"/>
            <a:r>
              <a:rPr lang="en-US" sz="1000">
                <a:solidFill>
                  <a:prstClr val="white"/>
                </a:solidFill>
                <a:latin typeface="Calibri Light"/>
              </a:rPr>
              <a:t>CLASSIFIED</a:t>
            </a:r>
            <a:endParaRPr lang="en-IN" sz="1000" dirty="0">
              <a:solidFill>
                <a:prstClr val="white"/>
              </a:solidFill>
              <a:latin typeface="Calibri Light"/>
            </a:endParaRPr>
          </a:p>
        </p:txBody>
      </p:sp>
      <p:sp>
        <p:nvSpPr>
          <p:cNvPr id="14" name="Rectangle 13"/>
          <p:cNvSpPr/>
          <p:nvPr userDrawn="1"/>
        </p:nvSpPr>
        <p:spPr>
          <a:xfrm>
            <a:off x="0" y="6532045"/>
            <a:ext cx="12192001" cy="325956"/>
          </a:xfrm>
          <a:prstGeom prst="rect">
            <a:avLst/>
          </a:prstGeom>
          <a:gradFill flip="none" rotWithShape="1">
            <a:gsLst>
              <a:gs pos="0">
                <a:schemeClr val="bg1"/>
              </a:gs>
              <a:gs pos="46000">
                <a:srgbClr val="F48A16"/>
              </a:gs>
              <a:gs pos="73000">
                <a:srgbClr val="1171B9"/>
              </a:gs>
              <a:gs pos="98000">
                <a:srgbClr val="1171B9"/>
              </a:gs>
            </a:gsLst>
            <a:lin ang="10800000" scaled="1"/>
            <a:tileRect/>
          </a:gra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32000" numCol="1" spcCol="0" rtlCol="0" fromWordArt="0" anchor="b" anchorCtr="0" forceAA="0" compatLnSpc="1">
            <a:prstTxWarp prst="textNoShape">
              <a:avLst/>
            </a:prstTxWarp>
            <a:noAutofit/>
          </a:bodyPr>
          <a:lstStyle/>
          <a:p>
            <a:pPr lvl="0" algn="ctr"/>
            <a:endParaRPr lang="en-IN" sz="4000" dirty="0"/>
          </a:p>
        </p:txBody>
      </p:sp>
      <p:sp>
        <p:nvSpPr>
          <p:cNvPr id="16" name="TextBox 15"/>
          <p:cNvSpPr txBox="1"/>
          <p:nvPr userDrawn="1"/>
        </p:nvSpPr>
        <p:spPr>
          <a:xfrm>
            <a:off x="5882059" y="6536734"/>
            <a:ext cx="5453982" cy="261610"/>
          </a:xfrm>
          <a:prstGeom prst="rect">
            <a:avLst/>
          </a:prstGeom>
          <a:noFill/>
        </p:spPr>
        <p:txBody>
          <a:bodyPr wrap="square" rtlCol="0">
            <a:spAutoFit/>
          </a:bodyPr>
          <a:lstStyle/>
          <a:p>
            <a:pPr algn="r"/>
            <a:r>
              <a:rPr lang="en-US" sz="1100" dirty="0">
                <a:solidFill>
                  <a:schemeClr val="tx1"/>
                </a:solidFill>
                <a:latin typeface="Calibri Light"/>
              </a:rPr>
              <a:t>www.mastechdigital.com</a:t>
            </a:r>
            <a:endParaRPr lang="en-IN" sz="1100" dirty="0">
              <a:solidFill>
                <a:schemeClr val="tx1"/>
              </a:solidFill>
              <a:latin typeface="Calibri Light"/>
            </a:endParaRPr>
          </a:p>
        </p:txBody>
      </p:sp>
      <p:sp>
        <p:nvSpPr>
          <p:cNvPr id="19" name="Rectangle 18"/>
          <p:cNvSpPr/>
          <p:nvPr userDrawn="1"/>
        </p:nvSpPr>
        <p:spPr>
          <a:xfrm>
            <a:off x="0" y="0"/>
            <a:ext cx="12195174" cy="45719"/>
          </a:xfrm>
          <a:prstGeom prst="rect">
            <a:avLst/>
          </a:prstGeom>
          <a:solidFill>
            <a:srgbClr val="11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Connector 19"/>
          <p:cNvCxnSpPr/>
          <p:nvPr userDrawn="1"/>
        </p:nvCxnSpPr>
        <p:spPr>
          <a:xfrm>
            <a:off x="2184398" y="129721"/>
            <a:ext cx="0" cy="4934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1554638" y="6532045"/>
            <a:ext cx="491362" cy="244682"/>
          </a:xfrm>
          <a:prstGeom prst="rect">
            <a:avLst/>
          </a:prstGeom>
          <a:noFill/>
        </p:spPr>
        <p:txBody>
          <a:bodyPr wrap="square" rtlCol="0">
            <a:spAutoFit/>
          </a:bodyPr>
          <a:lstStyle/>
          <a:p>
            <a:pPr algn="ctr">
              <a:lnSpc>
                <a:spcPct val="90000"/>
              </a:lnSpc>
            </a:pPr>
            <a:fld id="{8969AB99-42F4-44DB-8447-084200F48697}" type="slidenum">
              <a:rPr lang="en-IN" sz="1100">
                <a:solidFill>
                  <a:schemeClr val="tx1"/>
                </a:solidFill>
              </a:rPr>
              <a:pPr algn="ctr">
                <a:lnSpc>
                  <a:spcPct val="90000"/>
                </a:lnSpc>
              </a:pPr>
              <a:t>‹#›</a:t>
            </a:fld>
            <a:endParaRPr lang="en-IN" sz="1100" dirty="0">
              <a:solidFill>
                <a:schemeClr val="tx1"/>
              </a:solidFill>
            </a:endParaRPr>
          </a:p>
        </p:txBody>
      </p:sp>
      <p:sp>
        <p:nvSpPr>
          <p:cNvPr id="22" name="TextBox 21"/>
          <p:cNvSpPr txBox="1"/>
          <p:nvPr userDrawn="1"/>
        </p:nvSpPr>
        <p:spPr>
          <a:xfrm>
            <a:off x="781036" y="6564356"/>
            <a:ext cx="1636571" cy="246221"/>
          </a:xfrm>
          <a:prstGeom prst="rect">
            <a:avLst/>
          </a:prstGeom>
          <a:noFill/>
        </p:spPr>
        <p:txBody>
          <a:bodyPr wrap="square" rtlCol="0">
            <a:spAutoFit/>
          </a:bodyPr>
          <a:lstStyle/>
          <a:p>
            <a:pPr algn="l"/>
            <a:r>
              <a:rPr lang="en-US" sz="1000">
                <a:solidFill>
                  <a:prstClr val="white"/>
                </a:solidFill>
                <a:latin typeface="Calibri Light"/>
              </a:rPr>
              <a:t>CLASSIFIED</a:t>
            </a:r>
            <a:endParaRPr lang="en-IN" sz="1000" dirty="0">
              <a:solidFill>
                <a:prstClr val="white"/>
              </a:solidFill>
              <a:latin typeface="Calibri Light"/>
            </a:endParaRPr>
          </a:p>
        </p:txBody>
      </p:sp>
      <p:sp>
        <p:nvSpPr>
          <p:cNvPr id="24" name="Text Placeholder 12"/>
          <p:cNvSpPr>
            <a:spLocks noGrp="1"/>
          </p:cNvSpPr>
          <p:nvPr>
            <p:ph type="body" sz="quarter" idx="11"/>
          </p:nvPr>
        </p:nvSpPr>
        <p:spPr>
          <a:xfrm>
            <a:off x="2436289" y="171708"/>
            <a:ext cx="8835514" cy="394516"/>
          </a:xfrm>
        </p:spPr>
        <p:txBody>
          <a:bodyPr>
            <a:noAutofit/>
          </a:bodyPr>
          <a:lstStyle>
            <a:lvl1pPr marL="0" indent="0">
              <a:buNone/>
              <a:defRPr sz="3200" b="1" cap="small" baseline="0">
                <a:solidFill>
                  <a:srgbClr val="1171B9"/>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cxnSp>
        <p:nvCxnSpPr>
          <p:cNvPr id="25" name="Straight Connector 24"/>
          <p:cNvCxnSpPr/>
          <p:nvPr userDrawn="1"/>
        </p:nvCxnSpPr>
        <p:spPr>
          <a:xfrm>
            <a:off x="2546374" y="622736"/>
            <a:ext cx="8657190" cy="0"/>
          </a:xfrm>
          <a:prstGeom prst="line">
            <a:avLst/>
          </a:prstGeom>
          <a:ln>
            <a:solidFill>
              <a:srgbClr val="1171B9"/>
            </a:solidFill>
          </a:ln>
        </p:spPr>
        <p:style>
          <a:lnRef idx="3">
            <a:schemeClr val="accent5"/>
          </a:lnRef>
          <a:fillRef idx="0">
            <a:schemeClr val="accent5"/>
          </a:fillRef>
          <a:effectRef idx="2">
            <a:schemeClr val="accent5"/>
          </a:effectRef>
          <a:fontRef idx="minor">
            <a:schemeClr val="tx1"/>
          </a:fontRef>
        </p:style>
      </p:cxn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591842" y="0"/>
            <a:ext cx="600159" cy="2562583"/>
          </a:xfrm>
          <a:prstGeom prst="rect">
            <a:avLst/>
          </a:prstGeom>
        </p:spPr>
      </p:pic>
    </p:spTree>
    <p:extLst>
      <p:ext uri="{BB962C8B-B14F-4D97-AF65-F5344CB8AC3E}">
        <p14:creationId xmlns:p14="http://schemas.microsoft.com/office/powerpoint/2010/main" val="478052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7" name="Rectangle 6"/>
          <p:cNvSpPr/>
          <p:nvPr userDrawn="1"/>
        </p:nvSpPr>
        <p:spPr>
          <a:xfrm>
            <a:off x="1702367" y="6516932"/>
            <a:ext cx="9932475" cy="341069"/>
          </a:xfrm>
          <a:prstGeom prst="rect">
            <a:avLst/>
          </a:prstGeom>
          <a:solidFill>
            <a:srgbClr val="1171B9"/>
          </a:soli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32000" numCol="1" spcCol="0" rtlCol="0" fromWordArt="0" anchor="b" anchorCtr="0" forceAA="0" compatLnSpc="1">
            <a:prstTxWarp prst="textNoShape">
              <a:avLst/>
            </a:prstTxWarp>
            <a:noAutofit/>
          </a:bodyPr>
          <a:lstStyle/>
          <a:p>
            <a:pPr lvl="0" algn="ctr"/>
            <a:endParaRPr lang="en-IN" sz="4000" dirty="0"/>
          </a:p>
        </p:txBody>
      </p:sp>
      <p:sp>
        <p:nvSpPr>
          <p:cNvPr id="8" name="Rectangle 7"/>
          <p:cNvSpPr/>
          <p:nvPr userDrawn="1"/>
        </p:nvSpPr>
        <p:spPr>
          <a:xfrm flipH="1">
            <a:off x="11634842" y="6516932"/>
            <a:ext cx="560333" cy="341069"/>
          </a:xfrm>
          <a:prstGeom prst="rect">
            <a:avLst/>
          </a:prstGeom>
          <a:solidFill>
            <a:srgbClr val="1171B9"/>
          </a:soli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32000" numCol="1" spcCol="0" rtlCol="0" fromWordArt="0" anchor="b" anchorCtr="0" forceAA="0" compatLnSpc="1">
            <a:prstTxWarp prst="textNoShape">
              <a:avLst/>
            </a:prstTxWarp>
            <a:noAutofit/>
          </a:bodyPr>
          <a:lstStyle/>
          <a:p>
            <a:pPr lvl="0" algn="ctr"/>
            <a:endParaRPr lang="en-IN" sz="4000"/>
          </a:p>
        </p:txBody>
      </p:sp>
      <p:sp>
        <p:nvSpPr>
          <p:cNvPr id="10" name="TextBox 9"/>
          <p:cNvSpPr txBox="1"/>
          <p:nvPr userDrawn="1"/>
        </p:nvSpPr>
        <p:spPr>
          <a:xfrm>
            <a:off x="6707899" y="6556660"/>
            <a:ext cx="4891706" cy="261610"/>
          </a:xfrm>
          <a:prstGeom prst="rect">
            <a:avLst/>
          </a:prstGeom>
          <a:noFill/>
        </p:spPr>
        <p:txBody>
          <a:bodyPr wrap="square" rtlCol="0">
            <a:spAutoFit/>
          </a:bodyPr>
          <a:lstStyle/>
          <a:p>
            <a:pPr algn="r"/>
            <a:r>
              <a:rPr lang="en-US" sz="1100" dirty="0">
                <a:solidFill>
                  <a:prstClr val="white"/>
                </a:solidFill>
                <a:latin typeface="Calibri Light"/>
              </a:rPr>
              <a:t>www.mastechdigital.com</a:t>
            </a:r>
            <a:endParaRPr lang="en-IN" sz="1100" dirty="0">
              <a:solidFill>
                <a:prstClr val="white"/>
              </a:solidFill>
              <a:latin typeface="Calibri Light"/>
            </a:endParaRPr>
          </a:p>
        </p:txBody>
      </p:sp>
      <p:sp>
        <p:nvSpPr>
          <p:cNvPr id="12" name="TextBox 11"/>
          <p:cNvSpPr txBox="1"/>
          <p:nvPr userDrawn="1"/>
        </p:nvSpPr>
        <p:spPr>
          <a:xfrm>
            <a:off x="11670519" y="6565124"/>
            <a:ext cx="491362" cy="244682"/>
          </a:xfrm>
          <a:prstGeom prst="rect">
            <a:avLst/>
          </a:prstGeom>
          <a:noFill/>
        </p:spPr>
        <p:txBody>
          <a:bodyPr wrap="square" rtlCol="0">
            <a:spAutoFit/>
          </a:bodyPr>
          <a:lstStyle/>
          <a:p>
            <a:pPr algn="ctr">
              <a:lnSpc>
                <a:spcPct val="90000"/>
              </a:lnSpc>
            </a:pPr>
            <a:fld id="{8969AB99-42F4-44DB-8447-084200F48697}" type="slidenum">
              <a:rPr lang="en-IN" sz="1100">
                <a:solidFill>
                  <a:prstClr val="white"/>
                </a:solidFill>
              </a:rPr>
              <a:pPr algn="ctr">
                <a:lnSpc>
                  <a:spcPct val="90000"/>
                </a:lnSpc>
              </a:pPr>
              <a:t>‹#›</a:t>
            </a:fld>
            <a:endParaRPr lang="en-IN" sz="1100" dirty="0">
              <a:solidFill>
                <a:prstClr val="white"/>
              </a:solidFill>
            </a:endParaRPr>
          </a:p>
        </p:txBody>
      </p:sp>
      <p:sp>
        <p:nvSpPr>
          <p:cNvPr id="9" name="Rectangle 8"/>
          <p:cNvSpPr/>
          <p:nvPr userDrawn="1"/>
        </p:nvSpPr>
        <p:spPr>
          <a:xfrm flipH="1">
            <a:off x="-1" y="6516932"/>
            <a:ext cx="2184399" cy="34106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prstClr val="white"/>
              </a:solidFill>
            </a:endParaRPr>
          </a:p>
        </p:txBody>
      </p:sp>
      <p:sp>
        <p:nvSpPr>
          <p:cNvPr id="11" name="TextBox 10"/>
          <p:cNvSpPr txBox="1"/>
          <p:nvPr userDrawn="1"/>
        </p:nvSpPr>
        <p:spPr>
          <a:xfrm>
            <a:off x="1" y="6564356"/>
            <a:ext cx="2184398" cy="246221"/>
          </a:xfrm>
          <a:prstGeom prst="rect">
            <a:avLst/>
          </a:prstGeom>
          <a:noFill/>
        </p:spPr>
        <p:txBody>
          <a:bodyPr wrap="square" rtlCol="0">
            <a:spAutoFit/>
          </a:bodyPr>
          <a:lstStyle/>
          <a:p>
            <a:pPr algn="ctr"/>
            <a:r>
              <a:rPr lang="en-US" sz="1000" dirty="0">
                <a:solidFill>
                  <a:prstClr val="white"/>
                </a:solidFill>
                <a:latin typeface="Calibri Light"/>
              </a:rPr>
              <a:t>CONFIDENTIAL AND</a:t>
            </a:r>
            <a:r>
              <a:rPr lang="en-US" sz="1000" baseline="0" dirty="0">
                <a:solidFill>
                  <a:prstClr val="white"/>
                </a:solidFill>
                <a:latin typeface="Calibri Light"/>
              </a:rPr>
              <a:t> </a:t>
            </a:r>
            <a:r>
              <a:rPr lang="en-US" sz="1000" dirty="0">
                <a:solidFill>
                  <a:prstClr val="white"/>
                </a:solidFill>
                <a:latin typeface="Calibri Light"/>
              </a:rPr>
              <a:t>RESTRICTED</a:t>
            </a:r>
            <a:endParaRPr lang="en-IN" sz="1000" dirty="0">
              <a:solidFill>
                <a:prstClr val="white"/>
              </a:solidFill>
              <a:latin typeface="Calibri Light"/>
            </a:endParaRPr>
          </a:p>
        </p:txBody>
      </p:sp>
      <p:sp>
        <p:nvSpPr>
          <p:cNvPr id="5" name="Rectangle 4"/>
          <p:cNvSpPr/>
          <p:nvPr userDrawn="1"/>
        </p:nvSpPr>
        <p:spPr>
          <a:xfrm>
            <a:off x="0" y="0"/>
            <a:ext cx="218439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6732" y="171708"/>
            <a:ext cx="1696418" cy="394516"/>
          </a:xfrm>
          <a:prstGeom prst="rect">
            <a:avLst/>
          </a:prstGeom>
        </p:spPr>
      </p:pic>
      <p:sp>
        <p:nvSpPr>
          <p:cNvPr id="18" name="Rectangle 17"/>
          <p:cNvSpPr/>
          <p:nvPr userDrawn="1"/>
        </p:nvSpPr>
        <p:spPr>
          <a:xfrm>
            <a:off x="2184400" y="0"/>
            <a:ext cx="10010774" cy="45719"/>
          </a:xfrm>
          <a:prstGeom prst="rect">
            <a:avLst/>
          </a:prstGeom>
          <a:solidFill>
            <a:srgbClr val="11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userDrawn="1"/>
        </p:nvSpPr>
        <p:spPr>
          <a:xfrm>
            <a:off x="0" y="6449189"/>
            <a:ext cx="2184399" cy="45719"/>
          </a:xfrm>
          <a:prstGeom prst="rect">
            <a:avLst/>
          </a:prstGeom>
          <a:solidFill>
            <a:srgbClr val="11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userDrawn="1"/>
        </p:nvSpPr>
        <p:spPr>
          <a:xfrm>
            <a:off x="2184398" y="6449189"/>
            <a:ext cx="10010776" cy="4571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userDrawn="1"/>
        </p:nvCxnSpPr>
        <p:spPr>
          <a:xfrm flipV="1">
            <a:off x="11670519" y="6564356"/>
            <a:ext cx="0" cy="245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184398" y="129721"/>
            <a:ext cx="0" cy="4934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915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2D90-FCF0-4E3F-9AAB-C074AEB4A4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F12B0E-F0AD-43A7-A258-73D2073182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24819-2ACC-4825-9284-80543430F058}"/>
              </a:ext>
            </a:extLst>
          </p:cNvPr>
          <p:cNvSpPr>
            <a:spLocks noGrp="1"/>
          </p:cNvSpPr>
          <p:nvPr>
            <p:ph type="dt" sz="half" idx="10"/>
          </p:nvPr>
        </p:nvSpPr>
        <p:spPr/>
        <p:txBody>
          <a:bodyPr/>
          <a:lstStyle/>
          <a:p>
            <a:fld id="{3E284CEE-B70C-454A-9ED8-FAE2140CB92F}" type="datetimeFigureOut">
              <a:rPr lang="en-US" smtClean="0"/>
              <a:t>8/6/2018</a:t>
            </a:fld>
            <a:endParaRPr lang="en-US"/>
          </a:p>
        </p:txBody>
      </p:sp>
      <p:sp>
        <p:nvSpPr>
          <p:cNvPr id="5" name="Footer Placeholder 4">
            <a:extLst>
              <a:ext uri="{FF2B5EF4-FFF2-40B4-BE49-F238E27FC236}">
                <a16:creationId xmlns:a16="http://schemas.microsoft.com/office/drawing/2014/main" id="{C7895F4B-7EF2-4775-835C-7BC0CCDC1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3753A-8C65-4D3A-AA15-597F63FD9058}"/>
              </a:ext>
            </a:extLst>
          </p:cNvPr>
          <p:cNvSpPr>
            <a:spLocks noGrp="1"/>
          </p:cNvSpPr>
          <p:nvPr>
            <p:ph type="sldNum" sz="quarter" idx="12"/>
          </p:nvPr>
        </p:nvSpPr>
        <p:spPr/>
        <p:txBody>
          <a:bodyPr/>
          <a:lstStyle/>
          <a:p>
            <a:fld id="{A3DC5B22-8451-42F4-9BEE-3E3F022A671D}" type="slidenum">
              <a:rPr lang="en-US" smtClean="0"/>
              <a:t>‹#›</a:t>
            </a:fld>
            <a:endParaRPr lang="en-US"/>
          </a:p>
        </p:txBody>
      </p:sp>
    </p:spTree>
    <p:extLst>
      <p:ext uri="{BB962C8B-B14F-4D97-AF65-F5344CB8AC3E}">
        <p14:creationId xmlns:p14="http://schemas.microsoft.com/office/powerpoint/2010/main" val="58061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33CD-0A98-4323-A504-A39644424C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7E1D3B-1234-4C86-A633-4A42C18550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07C200-88F8-4CB7-9BE4-F67EF580B82E}"/>
              </a:ext>
            </a:extLst>
          </p:cNvPr>
          <p:cNvSpPr>
            <a:spLocks noGrp="1"/>
          </p:cNvSpPr>
          <p:nvPr>
            <p:ph type="dt" sz="half" idx="10"/>
          </p:nvPr>
        </p:nvSpPr>
        <p:spPr/>
        <p:txBody>
          <a:bodyPr/>
          <a:lstStyle/>
          <a:p>
            <a:fld id="{3E284CEE-B70C-454A-9ED8-FAE2140CB92F}" type="datetimeFigureOut">
              <a:rPr lang="en-US" smtClean="0"/>
              <a:t>8/6/2018</a:t>
            </a:fld>
            <a:endParaRPr lang="en-US"/>
          </a:p>
        </p:txBody>
      </p:sp>
      <p:sp>
        <p:nvSpPr>
          <p:cNvPr id="5" name="Footer Placeholder 4">
            <a:extLst>
              <a:ext uri="{FF2B5EF4-FFF2-40B4-BE49-F238E27FC236}">
                <a16:creationId xmlns:a16="http://schemas.microsoft.com/office/drawing/2014/main" id="{365AF5CB-5362-42C4-BA81-BAFB1B25A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27BAD-EC2C-4C66-9656-BAE8E07656ED}"/>
              </a:ext>
            </a:extLst>
          </p:cNvPr>
          <p:cNvSpPr>
            <a:spLocks noGrp="1"/>
          </p:cNvSpPr>
          <p:nvPr>
            <p:ph type="sldNum" sz="quarter" idx="12"/>
          </p:nvPr>
        </p:nvSpPr>
        <p:spPr/>
        <p:txBody>
          <a:bodyPr/>
          <a:lstStyle/>
          <a:p>
            <a:fld id="{A3DC5B22-8451-42F4-9BEE-3E3F022A671D}" type="slidenum">
              <a:rPr lang="en-US" smtClean="0"/>
              <a:t>‹#›</a:t>
            </a:fld>
            <a:endParaRPr lang="en-US"/>
          </a:p>
        </p:txBody>
      </p:sp>
    </p:spTree>
    <p:extLst>
      <p:ext uri="{BB962C8B-B14F-4D97-AF65-F5344CB8AC3E}">
        <p14:creationId xmlns:p14="http://schemas.microsoft.com/office/powerpoint/2010/main" val="464148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DC62-1329-4D36-8F94-CBBB707F6E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38A1F-B38D-4038-ABB4-4F91502CB7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5229E-6133-40BE-A04D-E1DA683806A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9EB78-A1DC-488A-9C3A-E758BAED3323}"/>
              </a:ext>
            </a:extLst>
          </p:cNvPr>
          <p:cNvSpPr>
            <a:spLocks noGrp="1"/>
          </p:cNvSpPr>
          <p:nvPr>
            <p:ph type="dt" sz="half" idx="10"/>
          </p:nvPr>
        </p:nvSpPr>
        <p:spPr/>
        <p:txBody>
          <a:bodyPr/>
          <a:lstStyle/>
          <a:p>
            <a:fld id="{3E284CEE-B70C-454A-9ED8-FAE2140CB92F}" type="datetimeFigureOut">
              <a:rPr lang="en-US" smtClean="0"/>
              <a:t>8/6/2018</a:t>
            </a:fld>
            <a:endParaRPr lang="en-US"/>
          </a:p>
        </p:txBody>
      </p:sp>
      <p:sp>
        <p:nvSpPr>
          <p:cNvPr id="6" name="Footer Placeholder 5">
            <a:extLst>
              <a:ext uri="{FF2B5EF4-FFF2-40B4-BE49-F238E27FC236}">
                <a16:creationId xmlns:a16="http://schemas.microsoft.com/office/drawing/2014/main" id="{CF79F9B5-D304-412C-AC5B-245DBB1622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4CB797-281F-4F87-96D0-149E46EB40A3}"/>
              </a:ext>
            </a:extLst>
          </p:cNvPr>
          <p:cNvSpPr>
            <a:spLocks noGrp="1"/>
          </p:cNvSpPr>
          <p:nvPr>
            <p:ph type="sldNum" sz="quarter" idx="12"/>
          </p:nvPr>
        </p:nvSpPr>
        <p:spPr/>
        <p:txBody>
          <a:bodyPr/>
          <a:lstStyle/>
          <a:p>
            <a:fld id="{A3DC5B22-8451-42F4-9BEE-3E3F022A671D}" type="slidenum">
              <a:rPr lang="en-US" smtClean="0"/>
              <a:t>‹#›</a:t>
            </a:fld>
            <a:endParaRPr lang="en-US"/>
          </a:p>
        </p:txBody>
      </p:sp>
    </p:spTree>
    <p:extLst>
      <p:ext uri="{BB962C8B-B14F-4D97-AF65-F5344CB8AC3E}">
        <p14:creationId xmlns:p14="http://schemas.microsoft.com/office/powerpoint/2010/main" val="2946401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5683-B468-4589-AB97-0997EF2819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310E1D-42CC-406B-A219-683E2A717C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A48BD-B96F-4823-8281-453F7E4DBDF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8C64D5-EE48-4A97-8FCD-CEB0463D00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E0B06D-F0B3-4334-BF78-7BC20C9CA8B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1C7FF-2813-400E-AF89-1726C52DD27C}"/>
              </a:ext>
            </a:extLst>
          </p:cNvPr>
          <p:cNvSpPr>
            <a:spLocks noGrp="1"/>
          </p:cNvSpPr>
          <p:nvPr>
            <p:ph type="dt" sz="half" idx="10"/>
          </p:nvPr>
        </p:nvSpPr>
        <p:spPr/>
        <p:txBody>
          <a:bodyPr/>
          <a:lstStyle/>
          <a:p>
            <a:fld id="{3E284CEE-B70C-454A-9ED8-FAE2140CB92F}" type="datetimeFigureOut">
              <a:rPr lang="en-US" smtClean="0"/>
              <a:t>8/6/2018</a:t>
            </a:fld>
            <a:endParaRPr lang="en-US"/>
          </a:p>
        </p:txBody>
      </p:sp>
      <p:sp>
        <p:nvSpPr>
          <p:cNvPr id="8" name="Footer Placeholder 7">
            <a:extLst>
              <a:ext uri="{FF2B5EF4-FFF2-40B4-BE49-F238E27FC236}">
                <a16:creationId xmlns:a16="http://schemas.microsoft.com/office/drawing/2014/main" id="{0A866175-37D8-4524-8D1F-341E2669B0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0D8BFB-40FD-4B75-A753-5654110441DA}"/>
              </a:ext>
            </a:extLst>
          </p:cNvPr>
          <p:cNvSpPr>
            <a:spLocks noGrp="1"/>
          </p:cNvSpPr>
          <p:nvPr>
            <p:ph type="sldNum" sz="quarter" idx="12"/>
          </p:nvPr>
        </p:nvSpPr>
        <p:spPr/>
        <p:txBody>
          <a:bodyPr/>
          <a:lstStyle/>
          <a:p>
            <a:fld id="{A3DC5B22-8451-42F4-9BEE-3E3F022A671D}" type="slidenum">
              <a:rPr lang="en-US" smtClean="0"/>
              <a:t>‹#›</a:t>
            </a:fld>
            <a:endParaRPr lang="en-US"/>
          </a:p>
        </p:txBody>
      </p:sp>
    </p:spTree>
    <p:extLst>
      <p:ext uri="{BB962C8B-B14F-4D97-AF65-F5344CB8AC3E}">
        <p14:creationId xmlns:p14="http://schemas.microsoft.com/office/powerpoint/2010/main" val="3504582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574D-B107-4B5C-B455-23005B8A4E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EE222-C9A3-4448-ABA8-98A65671B718}"/>
              </a:ext>
            </a:extLst>
          </p:cNvPr>
          <p:cNvSpPr>
            <a:spLocks noGrp="1"/>
          </p:cNvSpPr>
          <p:nvPr>
            <p:ph type="dt" sz="half" idx="10"/>
          </p:nvPr>
        </p:nvSpPr>
        <p:spPr/>
        <p:txBody>
          <a:bodyPr/>
          <a:lstStyle/>
          <a:p>
            <a:fld id="{3E284CEE-B70C-454A-9ED8-FAE2140CB92F}" type="datetimeFigureOut">
              <a:rPr lang="en-US" smtClean="0"/>
              <a:t>8/6/2018</a:t>
            </a:fld>
            <a:endParaRPr lang="en-US"/>
          </a:p>
        </p:txBody>
      </p:sp>
      <p:sp>
        <p:nvSpPr>
          <p:cNvPr id="4" name="Footer Placeholder 3">
            <a:extLst>
              <a:ext uri="{FF2B5EF4-FFF2-40B4-BE49-F238E27FC236}">
                <a16:creationId xmlns:a16="http://schemas.microsoft.com/office/drawing/2014/main" id="{C139DB8E-FB7A-40EC-8794-5419FAEBD7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9DC14A-C452-4376-85F4-377514C91717}"/>
              </a:ext>
            </a:extLst>
          </p:cNvPr>
          <p:cNvSpPr>
            <a:spLocks noGrp="1"/>
          </p:cNvSpPr>
          <p:nvPr>
            <p:ph type="sldNum" sz="quarter" idx="12"/>
          </p:nvPr>
        </p:nvSpPr>
        <p:spPr/>
        <p:txBody>
          <a:bodyPr/>
          <a:lstStyle/>
          <a:p>
            <a:fld id="{A3DC5B22-8451-42F4-9BEE-3E3F022A671D}" type="slidenum">
              <a:rPr lang="en-US" smtClean="0"/>
              <a:t>‹#›</a:t>
            </a:fld>
            <a:endParaRPr lang="en-US"/>
          </a:p>
        </p:txBody>
      </p:sp>
    </p:spTree>
    <p:extLst>
      <p:ext uri="{BB962C8B-B14F-4D97-AF65-F5344CB8AC3E}">
        <p14:creationId xmlns:p14="http://schemas.microsoft.com/office/powerpoint/2010/main" val="82927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AE78F8-E87B-4DEE-A250-0215080B3ABD}"/>
              </a:ext>
            </a:extLst>
          </p:cNvPr>
          <p:cNvSpPr>
            <a:spLocks noGrp="1"/>
          </p:cNvSpPr>
          <p:nvPr>
            <p:ph type="dt" sz="half" idx="10"/>
          </p:nvPr>
        </p:nvSpPr>
        <p:spPr/>
        <p:txBody>
          <a:bodyPr/>
          <a:lstStyle/>
          <a:p>
            <a:fld id="{3E284CEE-B70C-454A-9ED8-FAE2140CB92F}" type="datetimeFigureOut">
              <a:rPr lang="en-US" smtClean="0"/>
              <a:t>8/6/2018</a:t>
            </a:fld>
            <a:endParaRPr lang="en-US"/>
          </a:p>
        </p:txBody>
      </p:sp>
      <p:sp>
        <p:nvSpPr>
          <p:cNvPr id="3" name="Footer Placeholder 2">
            <a:extLst>
              <a:ext uri="{FF2B5EF4-FFF2-40B4-BE49-F238E27FC236}">
                <a16:creationId xmlns:a16="http://schemas.microsoft.com/office/drawing/2014/main" id="{BE550401-FEF8-4D37-A0F3-6B13188B3C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B2C046-ABFE-4C2D-A184-B8E5C960B4C0}"/>
              </a:ext>
            </a:extLst>
          </p:cNvPr>
          <p:cNvSpPr>
            <a:spLocks noGrp="1"/>
          </p:cNvSpPr>
          <p:nvPr>
            <p:ph type="sldNum" sz="quarter" idx="12"/>
          </p:nvPr>
        </p:nvSpPr>
        <p:spPr/>
        <p:txBody>
          <a:bodyPr/>
          <a:lstStyle/>
          <a:p>
            <a:fld id="{A3DC5B22-8451-42F4-9BEE-3E3F022A671D}" type="slidenum">
              <a:rPr lang="en-US" smtClean="0"/>
              <a:t>‹#›</a:t>
            </a:fld>
            <a:endParaRPr lang="en-US"/>
          </a:p>
        </p:txBody>
      </p:sp>
    </p:spTree>
    <p:extLst>
      <p:ext uri="{BB962C8B-B14F-4D97-AF65-F5344CB8AC3E}">
        <p14:creationId xmlns:p14="http://schemas.microsoft.com/office/powerpoint/2010/main" val="3146631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559D-C65B-4D37-BB1C-7D297E704F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987CDD-9F8C-47D1-8578-76A73ECD2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51296D-2851-4FEF-A6A8-B292A1498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B4D121-B753-4148-A6A3-2EBC6393DDE6}"/>
              </a:ext>
            </a:extLst>
          </p:cNvPr>
          <p:cNvSpPr>
            <a:spLocks noGrp="1"/>
          </p:cNvSpPr>
          <p:nvPr>
            <p:ph type="dt" sz="half" idx="10"/>
          </p:nvPr>
        </p:nvSpPr>
        <p:spPr/>
        <p:txBody>
          <a:bodyPr/>
          <a:lstStyle/>
          <a:p>
            <a:fld id="{3E284CEE-B70C-454A-9ED8-FAE2140CB92F}" type="datetimeFigureOut">
              <a:rPr lang="en-US" smtClean="0"/>
              <a:t>8/6/2018</a:t>
            </a:fld>
            <a:endParaRPr lang="en-US"/>
          </a:p>
        </p:txBody>
      </p:sp>
      <p:sp>
        <p:nvSpPr>
          <p:cNvPr id="6" name="Footer Placeholder 5">
            <a:extLst>
              <a:ext uri="{FF2B5EF4-FFF2-40B4-BE49-F238E27FC236}">
                <a16:creationId xmlns:a16="http://schemas.microsoft.com/office/drawing/2014/main" id="{8D4E48F9-22C6-4331-B55F-5F314E91D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378402-6296-46BF-A608-80FF834CCA46}"/>
              </a:ext>
            </a:extLst>
          </p:cNvPr>
          <p:cNvSpPr>
            <a:spLocks noGrp="1"/>
          </p:cNvSpPr>
          <p:nvPr>
            <p:ph type="sldNum" sz="quarter" idx="12"/>
          </p:nvPr>
        </p:nvSpPr>
        <p:spPr/>
        <p:txBody>
          <a:bodyPr/>
          <a:lstStyle/>
          <a:p>
            <a:fld id="{A3DC5B22-8451-42F4-9BEE-3E3F022A671D}" type="slidenum">
              <a:rPr lang="en-US" smtClean="0"/>
              <a:t>‹#›</a:t>
            </a:fld>
            <a:endParaRPr lang="en-US"/>
          </a:p>
        </p:txBody>
      </p:sp>
    </p:spTree>
    <p:extLst>
      <p:ext uri="{BB962C8B-B14F-4D97-AF65-F5344CB8AC3E}">
        <p14:creationId xmlns:p14="http://schemas.microsoft.com/office/powerpoint/2010/main" val="2673012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50723-C399-4A87-B3C1-5999C0825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7653DC-9E84-46E5-A8D2-7075ED5C25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7449FA-4698-45A2-AE83-77CC75741A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188A56-FA90-4605-8906-50CAFC620FA1}"/>
              </a:ext>
            </a:extLst>
          </p:cNvPr>
          <p:cNvSpPr>
            <a:spLocks noGrp="1"/>
          </p:cNvSpPr>
          <p:nvPr>
            <p:ph type="dt" sz="half" idx="10"/>
          </p:nvPr>
        </p:nvSpPr>
        <p:spPr/>
        <p:txBody>
          <a:bodyPr/>
          <a:lstStyle/>
          <a:p>
            <a:fld id="{3E284CEE-B70C-454A-9ED8-FAE2140CB92F}" type="datetimeFigureOut">
              <a:rPr lang="en-US" smtClean="0"/>
              <a:t>8/6/2018</a:t>
            </a:fld>
            <a:endParaRPr lang="en-US"/>
          </a:p>
        </p:txBody>
      </p:sp>
      <p:sp>
        <p:nvSpPr>
          <p:cNvPr id="6" name="Footer Placeholder 5">
            <a:extLst>
              <a:ext uri="{FF2B5EF4-FFF2-40B4-BE49-F238E27FC236}">
                <a16:creationId xmlns:a16="http://schemas.microsoft.com/office/drawing/2014/main" id="{E5BFEC92-3675-4D69-8E70-C91A63400F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3B101-4982-48B2-8A02-D47C7D1AA8FE}"/>
              </a:ext>
            </a:extLst>
          </p:cNvPr>
          <p:cNvSpPr>
            <a:spLocks noGrp="1"/>
          </p:cNvSpPr>
          <p:nvPr>
            <p:ph type="sldNum" sz="quarter" idx="12"/>
          </p:nvPr>
        </p:nvSpPr>
        <p:spPr/>
        <p:txBody>
          <a:bodyPr/>
          <a:lstStyle/>
          <a:p>
            <a:fld id="{A3DC5B22-8451-42F4-9BEE-3E3F022A671D}" type="slidenum">
              <a:rPr lang="en-US" smtClean="0"/>
              <a:t>‹#›</a:t>
            </a:fld>
            <a:endParaRPr lang="en-US"/>
          </a:p>
        </p:txBody>
      </p:sp>
    </p:spTree>
    <p:extLst>
      <p:ext uri="{BB962C8B-B14F-4D97-AF65-F5344CB8AC3E}">
        <p14:creationId xmlns:p14="http://schemas.microsoft.com/office/powerpoint/2010/main" val="1817112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AD8BE9-75BD-4E57-82C7-044F74889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CB1496-88A0-40EB-933B-8FC9079A53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CB19C-1562-4CA2-9BAD-DB154D7A06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84CEE-B70C-454A-9ED8-FAE2140CB92F}" type="datetimeFigureOut">
              <a:rPr lang="en-US" smtClean="0"/>
              <a:t>8/6/2018</a:t>
            </a:fld>
            <a:endParaRPr lang="en-US"/>
          </a:p>
        </p:txBody>
      </p:sp>
      <p:sp>
        <p:nvSpPr>
          <p:cNvPr id="5" name="Footer Placeholder 4">
            <a:extLst>
              <a:ext uri="{FF2B5EF4-FFF2-40B4-BE49-F238E27FC236}">
                <a16:creationId xmlns:a16="http://schemas.microsoft.com/office/drawing/2014/main" id="{A4AAFF71-73E7-4637-8395-BC9387A872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B8452E-4766-4365-985D-CF0E45529D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DC5B22-8451-42F4-9BEE-3E3F022A671D}" type="slidenum">
              <a:rPr lang="en-US" smtClean="0"/>
              <a:t>‹#›</a:t>
            </a:fld>
            <a:endParaRPr lang="en-US"/>
          </a:p>
        </p:txBody>
      </p:sp>
    </p:spTree>
    <p:extLst>
      <p:ext uri="{BB962C8B-B14F-4D97-AF65-F5344CB8AC3E}">
        <p14:creationId xmlns:p14="http://schemas.microsoft.com/office/powerpoint/2010/main" val="1648351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8.sv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26.svg"/><Relationship Id="rId4" Type="http://schemas.openxmlformats.org/officeDocument/2006/relationships/image" Target="../media/image42.sv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3.sv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44.sv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26.sv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44.svg"/><Relationship Id="rId10" Type="http://schemas.openxmlformats.org/officeDocument/2006/relationships/image" Target="../media/image60.png"/><Relationship Id="rId4" Type="http://schemas.openxmlformats.org/officeDocument/2006/relationships/image" Target="../media/image43.png"/><Relationship Id="rId9" Type="http://schemas.openxmlformats.org/officeDocument/2006/relationships/image" Target="../media/image59.svg"/></Relationships>
</file>

<file path=ppt/slides/_rels/slide15.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svg"/><Relationship Id="rId7" Type="http://schemas.openxmlformats.org/officeDocument/2006/relationships/image" Target="../media/image44.sv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76.svg"/></Relationships>
</file>

<file path=ppt/slides/_rels/slide1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3.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3" Type="http://schemas.openxmlformats.org/officeDocument/2006/relationships/image" Target="../media/image83.emf"/><Relationship Id="rId7" Type="http://schemas.openxmlformats.org/officeDocument/2006/relationships/image" Target="../media/image87.svg"/><Relationship Id="rId12"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85.sv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svg"/></Relationships>
</file>

<file path=ppt/slides/_rels/slide2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3" Type="http://schemas.openxmlformats.org/officeDocument/2006/relationships/image" Target="../media/image94.png"/><Relationship Id="rId7" Type="http://schemas.openxmlformats.org/officeDocument/2006/relationships/image" Target="../media/image96.jpeg"/><Relationship Id="rId12" Type="http://schemas.openxmlformats.org/officeDocument/2006/relationships/image" Target="../media/image88.png"/><Relationship Id="rId17" Type="http://schemas.openxmlformats.org/officeDocument/2006/relationships/image" Target="../media/image93.svg"/><Relationship Id="rId2" Type="http://schemas.openxmlformats.org/officeDocument/2006/relationships/notesSlide" Target="../notesSlides/notesSlide11.xml"/><Relationship Id="rId16" Type="http://schemas.openxmlformats.org/officeDocument/2006/relationships/image" Target="../media/image92.png"/><Relationship Id="rId1" Type="http://schemas.openxmlformats.org/officeDocument/2006/relationships/slideLayout" Target="../slideLayouts/slideLayout13.xml"/><Relationship Id="rId6" Type="http://schemas.microsoft.com/office/2007/relationships/hdphoto" Target="../media/hdphoto2.wdp"/><Relationship Id="rId11" Type="http://schemas.openxmlformats.org/officeDocument/2006/relationships/image" Target="../media/image87.svg"/><Relationship Id="rId5" Type="http://schemas.openxmlformats.org/officeDocument/2006/relationships/image" Target="../media/image95.png"/><Relationship Id="rId15" Type="http://schemas.openxmlformats.org/officeDocument/2006/relationships/image" Target="../media/image91.svg"/><Relationship Id="rId10" Type="http://schemas.openxmlformats.org/officeDocument/2006/relationships/image" Target="../media/image86.png"/><Relationship Id="rId4" Type="http://schemas.microsoft.com/office/2007/relationships/hdphoto" Target="../media/hdphoto1.wdp"/><Relationship Id="rId9" Type="http://schemas.openxmlformats.org/officeDocument/2006/relationships/image" Target="../media/image85.svg"/><Relationship Id="rId1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mailto:experience@mastechdigital.com" TargetMode="External"/><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16.jpg"/><Relationship Id="rId3" Type="http://schemas.openxmlformats.org/officeDocument/2006/relationships/image" Target="../media/image6.png"/><Relationship Id="rId7" Type="http://schemas.openxmlformats.org/officeDocument/2006/relationships/image" Target="../media/image10.tiff"/><Relationship Id="rId12" Type="http://schemas.openxmlformats.org/officeDocument/2006/relationships/image" Target="../media/image15.jp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9.tiff"/><Relationship Id="rId11" Type="http://schemas.openxmlformats.org/officeDocument/2006/relationships/image" Target="../media/image14.png"/><Relationship Id="rId5" Type="http://schemas.openxmlformats.org/officeDocument/2006/relationships/image" Target="../media/image8.tiff"/><Relationship Id="rId15" Type="http://schemas.openxmlformats.org/officeDocument/2006/relationships/image" Target="../media/image18.png"/><Relationship Id="rId10" Type="http://schemas.openxmlformats.org/officeDocument/2006/relationships/image" Target="../media/image13.tiff"/><Relationship Id="rId4" Type="http://schemas.openxmlformats.org/officeDocument/2006/relationships/image" Target="../media/image7.tiff"/><Relationship Id="rId9" Type="http://schemas.openxmlformats.org/officeDocument/2006/relationships/image" Target="../media/image12.tiff"/><Relationship Id="rId14" Type="http://schemas.openxmlformats.org/officeDocument/2006/relationships/image" Target="../media/image1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jpe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jpe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8000"/>
          </a:xfrm>
          <a:prstGeom prst="rect">
            <a:avLst/>
          </a:prstGeom>
        </p:spPr>
      </p:pic>
      <p:sp>
        <p:nvSpPr>
          <p:cNvPr id="3" name="Rectangle 2"/>
          <p:cNvSpPr/>
          <p:nvPr/>
        </p:nvSpPr>
        <p:spPr>
          <a:xfrm>
            <a:off x="-8166" y="4296455"/>
            <a:ext cx="10307198" cy="148934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92503" y="4406268"/>
            <a:ext cx="9512969" cy="1200329"/>
          </a:xfrm>
          <a:prstGeom prst="rect">
            <a:avLst/>
          </a:prstGeom>
          <a:noFill/>
        </p:spPr>
        <p:txBody>
          <a:bodyPr wrap="square" rtlCol="0">
            <a:spAutoFit/>
          </a:bodyPr>
          <a:lstStyle/>
          <a:p>
            <a:r>
              <a:rPr lang="en-US" altLang="en-US" sz="4400" b="1" dirty="0">
                <a:solidFill>
                  <a:srgbClr val="0070C0"/>
                </a:solidFill>
                <a:latin typeface="+mj-lt"/>
              </a:rPr>
              <a:t>Corporate Overview</a:t>
            </a:r>
            <a:endParaRPr lang="en-US" altLang="en-US" sz="3600" b="1" dirty="0">
              <a:solidFill>
                <a:srgbClr val="0070C0"/>
              </a:solidFill>
              <a:latin typeface="+mj-lt"/>
            </a:endParaRPr>
          </a:p>
          <a:p>
            <a:r>
              <a:rPr lang="en-US" altLang="en-US" sz="2800" spc="300" dirty="0">
                <a:solidFill>
                  <a:schemeClr val="tx1">
                    <a:lumMod val="75000"/>
                    <a:lumOff val="25000"/>
                  </a:schemeClr>
                </a:solidFill>
                <a:latin typeface="+mj-lt"/>
              </a:rPr>
              <a:t>DIGITAL TRANSFORMATION. HUMAN INNOVATION.</a:t>
            </a:r>
            <a:endParaRPr lang="en-IN" altLang="en-US" sz="3600" spc="300" dirty="0">
              <a:solidFill>
                <a:schemeClr val="tx1">
                  <a:lumMod val="75000"/>
                  <a:lumOff val="25000"/>
                </a:schemeClr>
              </a:solidFill>
              <a:latin typeface="+mj-lt"/>
            </a:endParaRPr>
          </a:p>
        </p:txBody>
      </p:sp>
      <p:pic>
        <p:nvPicPr>
          <p:cNvPr id="10" name="Picture 9"/>
          <p:cNvPicPr>
            <a:picLocks noChangeAspect="1"/>
          </p:cNvPicPr>
          <p:nvPr/>
        </p:nvPicPr>
        <p:blipFill>
          <a:blip r:embed="rId3"/>
          <a:stretch>
            <a:fillRect/>
          </a:stretch>
        </p:blipFill>
        <p:spPr>
          <a:xfrm>
            <a:off x="321205" y="255280"/>
            <a:ext cx="2646585" cy="612347"/>
          </a:xfrm>
          <a:prstGeom prst="rect">
            <a:avLst/>
          </a:prstGeom>
        </p:spPr>
      </p:pic>
    </p:spTree>
    <p:extLst>
      <p:ext uri="{BB962C8B-B14F-4D97-AF65-F5344CB8AC3E}">
        <p14:creationId xmlns:p14="http://schemas.microsoft.com/office/powerpoint/2010/main" val="1809589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8">
            <a:extLst>
              <a:ext uri="{FF2B5EF4-FFF2-40B4-BE49-F238E27FC236}">
                <a16:creationId xmlns:a16="http://schemas.microsoft.com/office/drawing/2014/main" id="{9E023B72-F2F2-4FCD-8EBB-1A1AB40A9108}"/>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Salesforce</a:t>
            </a:r>
          </a:p>
        </p:txBody>
      </p:sp>
      <p:cxnSp>
        <p:nvCxnSpPr>
          <p:cNvPr id="3" name="Shape 155">
            <a:extLst>
              <a:ext uri="{FF2B5EF4-FFF2-40B4-BE49-F238E27FC236}">
                <a16:creationId xmlns:a16="http://schemas.microsoft.com/office/drawing/2014/main" id="{DA3D3BFA-0652-479C-BC08-ABD831B9FDD6}"/>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grpSp>
        <p:nvGrpSpPr>
          <p:cNvPr id="4" name="Group 3">
            <a:extLst>
              <a:ext uri="{FF2B5EF4-FFF2-40B4-BE49-F238E27FC236}">
                <a16:creationId xmlns:a16="http://schemas.microsoft.com/office/drawing/2014/main" id="{4F570F3A-3743-40D4-8241-3D640BFF042E}"/>
              </a:ext>
            </a:extLst>
          </p:cNvPr>
          <p:cNvGrpSpPr/>
          <p:nvPr/>
        </p:nvGrpSpPr>
        <p:grpSpPr>
          <a:xfrm>
            <a:off x="323850" y="952214"/>
            <a:ext cx="5619750" cy="476231"/>
            <a:chOff x="323850" y="952214"/>
            <a:chExt cx="5619750" cy="476231"/>
          </a:xfrm>
        </p:grpSpPr>
        <p:sp>
          <p:nvSpPr>
            <p:cNvPr id="5" name="TextBox 4">
              <a:extLst>
                <a:ext uri="{FF2B5EF4-FFF2-40B4-BE49-F238E27FC236}">
                  <a16:creationId xmlns:a16="http://schemas.microsoft.com/office/drawing/2014/main" id="{93A6E174-A878-42B9-87F6-08E492D88DBB}"/>
                </a:ext>
              </a:extLst>
            </p:cNvPr>
            <p:cNvSpPr txBox="1"/>
            <p:nvPr/>
          </p:nvSpPr>
          <p:spPr>
            <a:xfrm>
              <a:off x="323850" y="952214"/>
              <a:ext cx="5619750" cy="461665"/>
            </a:xfrm>
            <a:prstGeom prst="rect">
              <a:avLst/>
            </a:prstGeom>
            <a:noFill/>
          </p:spPr>
          <p:txBody>
            <a:bodyPr wrap="square" rtlCol="0">
              <a:spAutoFit/>
            </a:bodyPr>
            <a:lstStyle/>
            <a:p>
              <a:r>
                <a:rPr lang="en-US" sz="2400" b="1" dirty="0">
                  <a:latin typeface="+mj-lt"/>
                </a:rPr>
                <a:t>Offerings</a:t>
              </a:r>
              <a:endParaRPr lang="en-US" b="1" dirty="0">
                <a:latin typeface="+mj-lt"/>
              </a:endParaRPr>
            </a:p>
          </p:txBody>
        </p:sp>
        <p:cxnSp>
          <p:nvCxnSpPr>
            <p:cNvPr id="6" name="Straight Connector 5">
              <a:extLst>
                <a:ext uri="{FF2B5EF4-FFF2-40B4-BE49-F238E27FC236}">
                  <a16:creationId xmlns:a16="http://schemas.microsoft.com/office/drawing/2014/main" id="{24A605C2-748A-4AA3-90E5-D45979CC2FFF}"/>
                </a:ext>
              </a:extLst>
            </p:cNvPr>
            <p:cNvCxnSpPr>
              <a:cxnSpLocks/>
            </p:cNvCxnSpPr>
            <p:nvPr/>
          </p:nvCxnSpPr>
          <p:spPr>
            <a:xfrm>
              <a:off x="419386" y="1428445"/>
              <a:ext cx="19444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7" name="Graphic 6" descr="Gears">
            <a:extLst>
              <a:ext uri="{FF2B5EF4-FFF2-40B4-BE49-F238E27FC236}">
                <a16:creationId xmlns:a16="http://schemas.microsoft.com/office/drawing/2014/main" id="{863DEF25-0AD8-4331-9C9C-C7118F4A1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5023" y="1494398"/>
            <a:ext cx="914400" cy="914400"/>
          </a:xfrm>
          <a:prstGeom prst="rect">
            <a:avLst/>
          </a:prstGeom>
        </p:spPr>
      </p:pic>
      <p:pic>
        <p:nvPicPr>
          <p:cNvPr id="8" name="Graphic 7" descr="Magnifying glass">
            <a:extLst>
              <a:ext uri="{FF2B5EF4-FFF2-40B4-BE49-F238E27FC236}">
                <a16:creationId xmlns:a16="http://schemas.microsoft.com/office/drawing/2014/main" id="{593B1B2D-5D53-4974-B76A-6A92FE28F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850" y="3234123"/>
            <a:ext cx="914400" cy="914400"/>
          </a:xfrm>
          <a:prstGeom prst="rect">
            <a:avLst/>
          </a:prstGeom>
        </p:spPr>
      </p:pic>
      <p:pic>
        <p:nvPicPr>
          <p:cNvPr id="9" name="Graphic 8" descr="Gauge">
            <a:extLst>
              <a:ext uri="{FF2B5EF4-FFF2-40B4-BE49-F238E27FC236}">
                <a16:creationId xmlns:a16="http://schemas.microsoft.com/office/drawing/2014/main" id="{4E48ADF7-361C-4F45-88EB-3FEAD97DFF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850" y="1494398"/>
            <a:ext cx="914400" cy="914400"/>
          </a:xfrm>
          <a:prstGeom prst="rect">
            <a:avLst/>
          </a:prstGeom>
        </p:spPr>
      </p:pic>
      <p:pic>
        <p:nvPicPr>
          <p:cNvPr id="10" name="Graphic 9" descr="Puzzle">
            <a:extLst>
              <a:ext uri="{FF2B5EF4-FFF2-40B4-BE49-F238E27FC236}">
                <a16:creationId xmlns:a16="http://schemas.microsoft.com/office/drawing/2014/main" id="{45D701E5-6151-48A4-813E-8D3DEAB4E3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3850" y="4945390"/>
            <a:ext cx="914400" cy="914400"/>
          </a:xfrm>
          <a:prstGeom prst="rect">
            <a:avLst/>
          </a:prstGeom>
        </p:spPr>
      </p:pic>
      <p:sp>
        <p:nvSpPr>
          <p:cNvPr id="11" name="TextBox 10">
            <a:extLst>
              <a:ext uri="{FF2B5EF4-FFF2-40B4-BE49-F238E27FC236}">
                <a16:creationId xmlns:a16="http://schemas.microsoft.com/office/drawing/2014/main" id="{21E3EE4D-77AA-4ADA-9002-E9EE86BCFB2F}"/>
              </a:ext>
            </a:extLst>
          </p:cNvPr>
          <p:cNvSpPr txBox="1"/>
          <p:nvPr/>
        </p:nvSpPr>
        <p:spPr>
          <a:xfrm>
            <a:off x="1391627" y="1623363"/>
            <a:ext cx="4399573" cy="1323439"/>
          </a:xfrm>
          <a:prstGeom prst="rect">
            <a:avLst/>
          </a:prstGeom>
          <a:noFill/>
        </p:spPr>
        <p:txBody>
          <a:bodyPr wrap="square" rtlCol="0">
            <a:spAutoFit/>
          </a:bodyPr>
          <a:lstStyle/>
          <a:p>
            <a:pPr>
              <a:lnSpc>
                <a:spcPts val="2400"/>
              </a:lnSpc>
            </a:pPr>
            <a:r>
              <a:rPr lang="en-US" b="1" dirty="0">
                <a:solidFill>
                  <a:srgbClr val="0070C0"/>
                </a:solidFill>
                <a:latin typeface="+mj-lt"/>
              </a:rPr>
              <a:t>Quick Start</a:t>
            </a:r>
            <a:br>
              <a:rPr lang="en-US" b="1" dirty="0">
                <a:latin typeface="+mj-lt"/>
              </a:rPr>
            </a:br>
            <a:r>
              <a:rPr lang="en-US" dirty="0">
                <a:latin typeface="+mj-lt"/>
              </a:rPr>
              <a:t>Get up and running, </a:t>
            </a:r>
            <a:r>
              <a:rPr lang="en-US" i="1" dirty="0">
                <a:latin typeface="+mj-lt"/>
              </a:rPr>
              <a:t>fast</a:t>
            </a:r>
            <a:r>
              <a:rPr lang="en-US" dirty="0">
                <a:latin typeface="+mj-lt"/>
              </a:rPr>
              <a:t>, enabled by our ability to react to your needs, allowing you greater flexibility and faster decision making</a:t>
            </a:r>
            <a:endParaRPr lang="en-US" b="1" dirty="0">
              <a:latin typeface="+mj-lt"/>
            </a:endParaRPr>
          </a:p>
        </p:txBody>
      </p:sp>
      <p:sp>
        <p:nvSpPr>
          <p:cNvPr id="12" name="TextBox 11">
            <a:extLst>
              <a:ext uri="{FF2B5EF4-FFF2-40B4-BE49-F238E27FC236}">
                <a16:creationId xmlns:a16="http://schemas.microsoft.com/office/drawing/2014/main" id="{9F9C5D75-7241-470F-8346-61692CA85A3D}"/>
              </a:ext>
            </a:extLst>
          </p:cNvPr>
          <p:cNvSpPr txBox="1"/>
          <p:nvPr/>
        </p:nvSpPr>
        <p:spPr>
          <a:xfrm>
            <a:off x="1391627" y="3368157"/>
            <a:ext cx="4399573" cy="1323439"/>
          </a:xfrm>
          <a:prstGeom prst="rect">
            <a:avLst/>
          </a:prstGeom>
          <a:noFill/>
        </p:spPr>
        <p:txBody>
          <a:bodyPr wrap="square" rtlCol="0">
            <a:spAutoFit/>
          </a:bodyPr>
          <a:lstStyle/>
          <a:p>
            <a:pPr>
              <a:lnSpc>
                <a:spcPts val="2400"/>
              </a:lnSpc>
            </a:pPr>
            <a:r>
              <a:rPr lang="en-US" b="1" dirty="0">
                <a:solidFill>
                  <a:srgbClr val="0070C0"/>
                </a:solidFill>
                <a:latin typeface="+mj-lt"/>
              </a:rPr>
              <a:t>Assessment &amp; Roadmap</a:t>
            </a:r>
            <a:br>
              <a:rPr lang="en-US" b="1" dirty="0">
                <a:solidFill>
                  <a:srgbClr val="0070C0"/>
                </a:solidFill>
                <a:latin typeface="+mj-lt"/>
              </a:rPr>
            </a:br>
            <a:r>
              <a:rPr lang="en-US" dirty="0">
                <a:latin typeface="+mj-lt"/>
              </a:rPr>
              <a:t>Develop an understanding of your current state and plan a roadmap to your desired state of implementation</a:t>
            </a:r>
            <a:endParaRPr lang="en-US" b="1" dirty="0">
              <a:latin typeface="+mj-lt"/>
            </a:endParaRPr>
          </a:p>
        </p:txBody>
      </p:sp>
      <p:sp>
        <p:nvSpPr>
          <p:cNvPr id="13" name="TextBox 12">
            <a:extLst>
              <a:ext uri="{FF2B5EF4-FFF2-40B4-BE49-F238E27FC236}">
                <a16:creationId xmlns:a16="http://schemas.microsoft.com/office/drawing/2014/main" id="{B5AB67AF-6A9E-48C2-8471-5170E5AFCF17}"/>
              </a:ext>
            </a:extLst>
          </p:cNvPr>
          <p:cNvSpPr txBox="1"/>
          <p:nvPr/>
        </p:nvSpPr>
        <p:spPr>
          <a:xfrm>
            <a:off x="1391627" y="5112951"/>
            <a:ext cx="4599709" cy="1323439"/>
          </a:xfrm>
          <a:prstGeom prst="rect">
            <a:avLst/>
          </a:prstGeom>
          <a:noFill/>
        </p:spPr>
        <p:txBody>
          <a:bodyPr wrap="square" rtlCol="0">
            <a:spAutoFit/>
          </a:bodyPr>
          <a:lstStyle/>
          <a:p>
            <a:pPr>
              <a:lnSpc>
                <a:spcPts val="2400"/>
              </a:lnSpc>
            </a:pPr>
            <a:r>
              <a:rPr lang="en-US" b="1" dirty="0">
                <a:solidFill>
                  <a:srgbClr val="0070C0"/>
                </a:solidFill>
                <a:latin typeface="+mj-lt"/>
              </a:rPr>
              <a:t>Integration</a:t>
            </a:r>
            <a:br>
              <a:rPr lang="en-US" b="1" dirty="0">
                <a:solidFill>
                  <a:srgbClr val="0070C0"/>
                </a:solidFill>
                <a:latin typeface="+mj-lt"/>
              </a:rPr>
            </a:br>
            <a:r>
              <a:rPr lang="en-US" dirty="0">
                <a:latin typeface="+mj-lt"/>
              </a:rPr>
              <a:t>Combine with other applications in ERP, marketing automation, or your data warehouse to derive greater value from your instance</a:t>
            </a:r>
            <a:endParaRPr lang="en-US" b="1" dirty="0">
              <a:latin typeface="+mj-lt"/>
            </a:endParaRPr>
          </a:p>
        </p:txBody>
      </p:sp>
      <p:sp>
        <p:nvSpPr>
          <p:cNvPr id="14" name="TextBox 13">
            <a:extLst>
              <a:ext uri="{FF2B5EF4-FFF2-40B4-BE49-F238E27FC236}">
                <a16:creationId xmlns:a16="http://schemas.microsoft.com/office/drawing/2014/main" id="{A00A360F-0ED9-459F-B951-B6DE67CCE4DD}"/>
              </a:ext>
            </a:extLst>
          </p:cNvPr>
          <p:cNvSpPr txBox="1"/>
          <p:nvPr/>
        </p:nvSpPr>
        <p:spPr>
          <a:xfrm>
            <a:off x="7162800" y="1628432"/>
            <a:ext cx="4599709" cy="1015663"/>
          </a:xfrm>
          <a:prstGeom prst="rect">
            <a:avLst/>
          </a:prstGeom>
          <a:noFill/>
        </p:spPr>
        <p:txBody>
          <a:bodyPr wrap="square" rtlCol="0">
            <a:spAutoFit/>
          </a:bodyPr>
          <a:lstStyle/>
          <a:p>
            <a:pPr>
              <a:lnSpc>
                <a:spcPts val="2400"/>
              </a:lnSpc>
            </a:pPr>
            <a:r>
              <a:rPr lang="en-US" b="1" dirty="0">
                <a:solidFill>
                  <a:srgbClr val="0070C0"/>
                </a:solidFill>
                <a:latin typeface="+mj-lt"/>
              </a:rPr>
              <a:t>Re-engineering</a:t>
            </a:r>
            <a:br>
              <a:rPr lang="en-US" b="1" dirty="0">
                <a:solidFill>
                  <a:srgbClr val="0070C0"/>
                </a:solidFill>
                <a:latin typeface="+mj-lt"/>
              </a:rPr>
            </a:br>
            <a:r>
              <a:rPr lang="en-US" dirty="0">
                <a:latin typeface="+mj-lt"/>
              </a:rPr>
              <a:t>Change your existing instance to keep up with business dynamics</a:t>
            </a:r>
            <a:endParaRPr lang="en-US" b="1" dirty="0">
              <a:latin typeface="+mj-lt"/>
            </a:endParaRPr>
          </a:p>
        </p:txBody>
      </p:sp>
      <p:sp>
        <p:nvSpPr>
          <p:cNvPr id="21" name="TextBox 20">
            <a:extLst>
              <a:ext uri="{FF2B5EF4-FFF2-40B4-BE49-F238E27FC236}">
                <a16:creationId xmlns:a16="http://schemas.microsoft.com/office/drawing/2014/main" id="{4288BFF9-3195-4786-B14A-D91DD5DF9CEB}"/>
              </a:ext>
            </a:extLst>
          </p:cNvPr>
          <p:cNvSpPr txBox="1"/>
          <p:nvPr/>
        </p:nvSpPr>
        <p:spPr>
          <a:xfrm>
            <a:off x="7162800" y="3368157"/>
            <a:ext cx="4599709" cy="1323439"/>
          </a:xfrm>
          <a:prstGeom prst="rect">
            <a:avLst/>
          </a:prstGeom>
          <a:noFill/>
        </p:spPr>
        <p:txBody>
          <a:bodyPr wrap="square" rtlCol="0">
            <a:spAutoFit/>
          </a:bodyPr>
          <a:lstStyle/>
          <a:p>
            <a:pPr>
              <a:lnSpc>
                <a:spcPts val="2400"/>
              </a:lnSpc>
            </a:pPr>
            <a:r>
              <a:rPr lang="en-US" b="1" dirty="0">
                <a:solidFill>
                  <a:srgbClr val="0070C0"/>
                </a:solidFill>
                <a:latin typeface="+mj-lt"/>
              </a:rPr>
              <a:t>User Adoption &amp; Change Management</a:t>
            </a:r>
            <a:br>
              <a:rPr lang="en-US" b="1" dirty="0">
                <a:solidFill>
                  <a:srgbClr val="0070C0"/>
                </a:solidFill>
                <a:latin typeface="+mj-lt"/>
              </a:rPr>
            </a:br>
            <a:r>
              <a:rPr lang="en-US" dirty="0">
                <a:latin typeface="+mj-lt"/>
              </a:rPr>
              <a:t>Make every user a power user with a customized change management program for better adoption and greater success</a:t>
            </a:r>
            <a:endParaRPr lang="en-US" b="1" dirty="0">
              <a:latin typeface="+mj-lt"/>
            </a:endParaRPr>
          </a:p>
        </p:txBody>
      </p:sp>
      <p:pic>
        <p:nvPicPr>
          <p:cNvPr id="24" name="Graphic 23" descr="Thumbs Up Sign">
            <a:extLst>
              <a:ext uri="{FF2B5EF4-FFF2-40B4-BE49-F238E27FC236}">
                <a16:creationId xmlns:a16="http://schemas.microsoft.com/office/drawing/2014/main" id="{8E6A3185-E3BA-45CC-A4A4-B533E45820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5023" y="3234123"/>
            <a:ext cx="914400" cy="914400"/>
          </a:xfrm>
          <a:prstGeom prst="rect">
            <a:avLst/>
          </a:prstGeom>
        </p:spPr>
      </p:pic>
      <p:pic>
        <p:nvPicPr>
          <p:cNvPr id="25" name="Picture 24">
            <a:extLst>
              <a:ext uri="{FF2B5EF4-FFF2-40B4-BE49-F238E27FC236}">
                <a16:creationId xmlns:a16="http://schemas.microsoft.com/office/drawing/2014/main" id="{0652268F-DC08-426D-B668-E1AF3E73A8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19303" y="5373857"/>
            <a:ext cx="2743206" cy="801626"/>
          </a:xfrm>
          <a:prstGeom prst="rect">
            <a:avLst/>
          </a:prstGeom>
        </p:spPr>
      </p:pic>
    </p:spTree>
    <p:extLst>
      <p:ext uri="{BB962C8B-B14F-4D97-AF65-F5344CB8AC3E}">
        <p14:creationId xmlns:p14="http://schemas.microsoft.com/office/powerpoint/2010/main" val="1878557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18">
            <a:extLst>
              <a:ext uri="{FF2B5EF4-FFF2-40B4-BE49-F238E27FC236}">
                <a16:creationId xmlns:a16="http://schemas.microsoft.com/office/drawing/2014/main" id="{43629532-6D67-4A1A-8C0C-91D8C50C4AD2}"/>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Salesforce</a:t>
            </a:r>
          </a:p>
        </p:txBody>
      </p:sp>
      <p:cxnSp>
        <p:nvCxnSpPr>
          <p:cNvPr id="6" name="Shape 155">
            <a:extLst>
              <a:ext uri="{FF2B5EF4-FFF2-40B4-BE49-F238E27FC236}">
                <a16:creationId xmlns:a16="http://schemas.microsoft.com/office/drawing/2014/main" id="{892959C6-A45A-4CCD-9BE4-15AED9F82E1B}"/>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cxnSp>
        <p:nvCxnSpPr>
          <p:cNvPr id="7" name="Straight Connector 6">
            <a:extLst>
              <a:ext uri="{FF2B5EF4-FFF2-40B4-BE49-F238E27FC236}">
                <a16:creationId xmlns:a16="http://schemas.microsoft.com/office/drawing/2014/main" id="{6A8CA110-3061-40AB-8439-2B9B64DFF540}"/>
              </a:ext>
            </a:extLst>
          </p:cNvPr>
          <p:cNvCxnSpPr/>
          <p:nvPr/>
        </p:nvCxnSpPr>
        <p:spPr>
          <a:xfrm>
            <a:off x="668216" y="988935"/>
            <a:ext cx="0" cy="650631"/>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76EFF222-2D2F-4DE5-A6B3-7C52F4AF2341}"/>
              </a:ext>
            </a:extLst>
          </p:cNvPr>
          <p:cNvSpPr txBox="1"/>
          <p:nvPr/>
        </p:nvSpPr>
        <p:spPr>
          <a:xfrm>
            <a:off x="879231" y="1083417"/>
            <a:ext cx="2620107" cy="461665"/>
          </a:xfrm>
          <a:prstGeom prst="rect">
            <a:avLst/>
          </a:prstGeom>
          <a:noFill/>
        </p:spPr>
        <p:txBody>
          <a:bodyPr wrap="square" rtlCol="0">
            <a:spAutoFit/>
          </a:bodyPr>
          <a:lstStyle/>
          <a:p>
            <a:r>
              <a:rPr lang="en-US" sz="2400" b="1" dirty="0">
                <a:latin typeface="+mj-lt"/>
              </a:rPr>
              <a:t>Practice Highlights</a:t>
            </a:r>
          </a:p>
        </p:txBody>
      </p:sp>
      <p:sp>
        <p:nvSpPr>
          <p:cNvPr id="27" name="Text Placeholder 2">
            <a:extLst>
              <a:ext uri="{FF2B5EF4-FFF2-40B4-BE49-F238E27FC236}">
                <a16:creationId xmlns:a16="http://schemas.microsoft.com/office/drawing/2014/main" id="{45347E20-B618-4E93-9406-1BEA999A1D5A}"/>
              </a:ext>
            </a:extLst>
          </p:cNvPr>
          <p:cNvSpPr txBox="1">
            <a:spLocks/>
          </p:cNvSpPr>
          <p:nvPr/>
        </p:nvSpPr>
        <p:spPr>
          <a:xfrm>
            <a:off x="981467" y="1751722"/>
            <a:ext cx="9967686" cy="1239545"/>
          </a:xfrm>
          <a:prstGeom prst="rect">
            <a:avLst/>
          </a:prstGeom>
          <a:noFill/>
          <a:ln>
            <a:noFill/>
          </a:ln>
        </p:spPr>
        <p:txBody>
          <a:bodyPr lIns="91425" tIns="91425" rIns="91425" bIns="91425" anchor="t" anchorCtr="0"/>
          <a:lstStyle>
            <a:lvl1pPr marL="285750" lvl="0" indent="-285750" algn="l" defTabSz="914400" rtl="0" eaLnBrk="1" latinLnBrk="0" hangingPunct="1">
              <a:lnSpc>
                <a:spcPct val="90000"/>
              </a:lnSpc>
              <a:spcBef>
                <a:spcPts val="600"/>
              </a:spcBef>
              <a:buClr>
                <a:srgbClr val="FFA800"/>
              </a:buClr>
              <a:buSzPct val="100000"/>
              <a:buFont typeface="Arial" panose="020B0604020202020204" pitchFamily="34" charset="0"/>
              <a:buChar char="•"/>
              <a:defRPr sz="1800" kern="1200">
                <a:solidFill>
                  <a:srgbClr val="021028"/>
                </a:solidFill>
                <a:latin typeface="+mj-lt"/>
                <a:ea typeface="Open Sans"/>
                <a:cs typeface="Open Sans"/>
                <a:sym typeface="Open Sans"/>
              </a:defRPr>
            </a:lvl1pPr>
            <a:lvl2pPr marL="742950" lvl="1" indent="-285750" algn="l" defTabSz="914400" rtl="0" eaLnBrk="1" latinLnBrk="0" hangingPunct="1">
              <a:lnSpc>
                <a:spcPct val="90000"/>
              </a:lnSpc>
              <a:spcBef>
                <a:spcPts val="480"/>
              </a:spcBef>
              <a:buClr>
                <a:srgbClr val="FFA800"/>
              </a:buClr>
              <a:buSzPct val="100000"/>
              <a:buFont typeface="Arial" panose="020B0604020202020204" pitchFamily="34" charset="0"/>
              <a:buChar char="•"/>
              <a:defRPr sz="1800" kern="1200">
                <a:solidFill>
                  <a:srgbClr val="021028"/>
                </a:solidFill>
                <a:latin typeface="+mj-lt"/>
                <a:ea typeface="Open Sans"/>
                <a:cs typeface="Open Sans"/>
                <a:sym typeface="Open Sans"/>
              </a:defRPr>
            </a:lvl2pPr>
            <a:lvl3pPr marL="1200150" lvl="2" indent="-285750" algn="l" defTabSz="914400" rtl="0" eaLnBrk="1" latinLnBrk="0" hangingPunct="1">
              <a:lnSpc>
                <a:spcPct val="90000"/>
              </a:lnSpc>
              <a:spcBef>
                <a:spcPts val="480"/>
              </a:spcBef>
              <a:buClr>
                <a:srgbClr val="FFA800"/>
              </a:buClr>
              <a:buSzPct val="100000"/>
              <a:buFont typeface="Arial" panose="020B0604020202020204" pitchFamily="34" charset="0"/>
              <a:buChar char="•"/>
              <a:defRPr sz="1800" kern="1200">
                <a:solidFill>
                  <a:srgbClr val="021028"/>
                </a:solidFill>
                <a:latin typeface="+mj-lt"/>
                <a:ea typeface="Open Sans"/>
                <a:cs typeface="Open Sans"/>
                <a:sym typeface="Open Sans"/>
              </a:defRPr>
            </a:lvl3pPr>
            <a:lvl4pPr marL="1657350" lvl="3" indent="-285750" algn="l" defTabSz="914400" rtl="0" eaLnBrk="1" latinLnBrk="0" hangingPunct="1">
              <a:lnSpc>
                <a:spcPct val="90000"/>
              </a:lnSpc>
              <a:spcBef>
                <a:spcPts val="360"/>
              </a:spcBef>
              <a:buClr>
                <a:srgbClr val="FFA800"/>
              </a:buClr>
              <a:buSzPct val="100000"/>
              <a:buFont typeface="Arial" panose="020B0604020202020204" pitchFamily="34" charset="0"/>
              <a:buChar char="•"/>
              <a:defRPr sz="1800" kern="1200">
                <a:solidFill>
                  <a:srgbClr val="021028"/>
                </a:solidFill>
                <a:latin typeface="+mj-lt"/>
                <a:ea typeface="Open Sans"/>
                <a:cs typeface="Open Sans"/>
                <a:sym typeface="Open Sans"/>
              </a:defRPr>
            </a:lvl4pPr>
            <a:lvl5pPr marL="2114550" lvl="4" indent="-285750" algn="l" defTabSz="914400" rtl="0" eaLnBrk="1" latinLnBrk="0" hangingPunct="1">
              <a:lnSpc>
                <a:spcPct val="90000"/>
              </a:lnSpc>
              <a:spcBef>
                <a:spcPts val="360"/>
              </a:spcBef>
              <a:buClr>
                <a:srgbClr val="FFA800"/>
              </a:buClr>
              <a:buSzPct val="100000"/>
              <a:buFont typeface="Arial" panose="020B0604020202020204" pitchFamily="34" charset="0"/>
              <a:buChar char="•"/>
              <a:defRPr sz="1800" kern="1200">
                <a:solidFill>
                  <a:srgbClr val="021028"/>
                </a:solidFill>
                <a:latin typeface="+mj-lt"/>
                <a:ea typeface="Open Sans"/>
                <a:cs typeface="Open Sans"/>
                <a:sym typeface="Open Sans"/>
              </a:defRPr>
            </a:lvl5pPr>
            <a:lvl6pPr marL="2514600" lvl="5" indent="-228600" algn="l" defTabSz="914400" rtl="0" eaLnBrk="1" latinLnBrk="0" hangingPunct="1">
              <a:lnSpc>
                <a:spcPct val="90000"/>
              </a:lnSpc>
              <a:spcBef>
                <a:spcPts val="360"/>
              </a:spcBef>
              <a:buClr>
                <a:srgbClr val="FFA800"/>
              </a:buClr>
              <a:buSzPct val="100000"/>
              <a:buFont typeface="Open Sans"/>
              <a:buChar char="▪"/>
              <a:defRPr sz="1800" kern="1200">
                <a:solidFill>
                  <a:srgbClr val="021028"/>
                </a:solidFill>
                <a:latin typeface="Open Sans"/>
                <a:ea typeface="Open Sans"/>
                <a:cs typeface="Open Sans"/>
                <a:sym typeface="Open Sans"/>
              </a:defRPr>
            </a:lvl6pPr>
            <a:lvl7pPr marL="2971800" lvl="6" indent="-228600" algn="l" defTabSz="914400" rtl="0" eaLnBrk="1" latinLnBrk="0" hangingPunct="1">
              <a:lnSpc>
                <a:spcPct val="90000"/>
              </a:lnSpc>
              <a:spcBef>
                <a:spcPts val="360"/>
              </a:spcBef>
              <a:buClr>
                <a:srgbClr val="FFA800"/>
              </a:buClr>
              <a:buSzPct val="100000"/>
              <a:buFont typeface="Open Sans"/>
              <a:buChar char="▫"/>
              <a:defRPr sz="1800" kern="1200">
                <a:solidFill>
                  <a:srgbClr val="021028"/>
                </a:solidFill>
                <a:latin typeface="Open Sans"/>
                <a:ea typeface="Open Sans"/>
                <a:cs typeface="Open Sans"/>
                <a:sym typeface="Open Sans"/>
              </a:defRPr>
            </a:lvl7pPr>
            <a:lvl8pPr marL="3429000" lvl="7" indent="-228600" algn="l" defTabSz="914400" rtl="0" eaLnBrk="1" latinLnBrk="0" hangingPunct="1">
              <a:lnSpc>
                <a:spcPct val="90000"/>
              </a:lnSpc>
              <a:spcBef>
                <a:spcPts val="360"/>
              </a:spcBef>
              <a:buClr>
                <a:srgbClr val="FFA800"/>
              </a:buClr>
              <a:buSzPct val="100000"/>
              <a:buFont typeface="Open Sans"/>
              <a:buChar char="▪"/>
              <a:defRPr sz="1800" kern="1200">
                <a:solidFill>
                  <a:srgbClr val="021028"/>
                </a:solidFill>
                <a:latin typeface="Open Sans"/>
                <a:ea typeface="Open Sans"/>
                <a:cs typeface="Open Sans"/>
                <a:sym typeface="Open Sans"/>
              </a:defRPr>
            </a:lvl8pPr>
            <a:lvl9pPr marL="3886200" lvl="8" indent="-228600" algn="l" defTabSz="914400" rtl="0" eaLnBrk="1" latinLnBrk="0" hangingPunct="1">
              <a:lnSpc>
                <a:spcPct val="90000"/>
              </a:lnSpc>
              <a:spcBef>
                <a:spcPts val="360"/>
              </a:spcBef>
              <a:buClr>
                <a:srgbClr val="FFA800"/>
              </a:buClr>
              <a:buSzPct val="100000"/>
              <a:buFont typeface="Open Sans"/>
              <a:buChar char="▫"/>
              <a:defRPr sz="1800" kern="1200">
                <a:solidFill>
                  <a:srgbClr val="021028"/>
                </a:solidFill>
                <a:latin typeface="Open Sans"/>
                <a:ea typeface="Open Sans"/>
                <a:cs typeface="Open Sans"/>
                <a:sym typeface="Open Sans"/>
              </a:defRPr>
            </a:lvl9pPr>
          </a:lstStyle>
          <a:p>
            <a:pPr marL="0" indent="0" algn="ctr">
              <a:lnSpc>
                <a:spcPts val="2000"/>
              </a:lnSpc>
              <a:buFont typeface="Arial" panose="020B0604020202020204" pitchFamily="34" charset="0"/>
              <a:buNone/>
            </a:pPr>
            <a:r>
              <a:rPr lang="en-IN" sz="1600" dirty="0">
                <a:solidFill>
                  <a:schemeClr val="tx1"/>
                </a:solidFill>
                <a:cs typeface="Arial" panose="020B0604020202020204" pitchFamily="34" charset="0"/>
              </a:rPr>
              <a:t>To ensure you optimize your Salesforce® success, Mastech Digital can help pair you with the right solution to get the most out of a Salesforce® investment. Our tailored engagement offerings eliminate the most common technology roadblocks, helping many customers devote their time to growing their business.</a:t>
            </a:r>
          </a:p>
        </p:txBody>
      </p:sp>
      <p:grpSp>
        <p:nvGrpSpPr>
          <p:cNvPr id="73" name="Group 72">
            <a:extLst>
              <a:ext uri="{FF2B5EF4-FFF2-40B4-BE49-F238E27FC236}">
                <a16:creationId xmlns:a16="http://schemas.microsoft.com/office/drawing/2014/main" id="{75C6D0B6-5CDA-4DC8-963F-E37F2AFE43AA}"/>
              </a:ext>
            </a:extLst>
          </p:cNvPr>
          <p:cNvGrpSpPr/>
          <p:nvPr/>
        </p:nvGrpSpPr>
        <p:grpSpPr>
          <a:xfrm>
            <a:off x="1186187" y="3020483"/>
            <a:ext cx="10025608" cy="3071193"/>
            <a:chOff x="1186187" y="3197907"/>
            <a:chExt cx="10025608" cy="3071193"/>
          </a:xfrm>
        </p:grpSpPr>
        <p:cxnSp>
          <p:nvCxnSpPr>
            <p:cNvPr id="47" name="Straight Connector 46">
              <a:extLst>
                <a:ext uri="{FF2B5EF4-FFF2-40B4-BE49-F238E27FC236}">
                  <a16:creationId xmlns:a16="http://schemas.microsoft.com/office/drawing/2014/main" id="{7334ADDD-5CAE-4A7F-97B9-5530DE49DC12}"/>
                </a:ext>
              </a:extLst>
            </p:cNvPr>
            <p:cNvCxnSpPr>
              <a:cxnSpLocks/>
            </p:cNvCxnSpPr>
            <p:nvPr/>
          </p:nvCxnSpPr>
          <p:spPr>
            <a:xfrm>
              <a:off x="4362092" y="4099275"/>
              <a:ext cx="0" cy="1924334"/>
            </a:xfrm>
            <a:prstGeom prst="line">
              <a:avLst/>
            </a:prstGeom>
            <a:ln w="6350">
              <a:solidFill>
                <a:schemeClr val="bg1">
                  <a:lumMod val="95000"/>
                </a:schemeClr>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F8DB66EE-6409-448D-AED3-D038F4E02F90}"/>
                </a:ext>
              </a:extLst>
            </p:cNvPr>
            <p:cNvCxnSpPr>
              <a:cxnSpLocks/>
            </p:cNvCxnSpPr>
            <p:nvPr/>
          </p:nvCxnSpPr>
          <p:spPr>
            <a:xfrm>
              <a:off x="7830906" y="4108373"/>
              <a:ext cx="0" cy="1924334"/>
            </a:xfrm>
            <a:prstGeom prst="line">
              <a:avLst/>
            </a:prstGeom>
            <a:ln w="6350">
              <a:solidFill>
                <a:schemeClr val="bg1">
                  <a:lumMod val="95000"/>
                </a:schemeClr>
              </a:solidFill>
            </a:ln>
          </p:spPr>
          <p:style>
            <a:lnRef idx="1">
              <a:schemeClr val="accent2"/>
            </a:lnRef>
            <a:fillRef idx="0">
              <a:schemeClr val="accent2"/>
            </a:fillRef>
            <a:effectRef idx="0">
              <a:schemeClr val="accent2"/>
            </a:effectRef>
            <a:fontRef idx="minor">
              <a:schemeClr val="tx1"/>
            </a:fontRef>
          </p:style>
        </p:cxnSp>
        <p:grpSp>
          <p:nvGrpSpPr>
            <p:cNvPr id="72" name="Group 71">
              <a:extLst>
                <a:ext uri="{FF2B5EF4-FFF2-40B4-BE49-F238E27FC236}">
                  <a16:creationId xmlns:a16="http://schemas.microsoft.com/office/drawing/2014/main" id="{92E410ED-A455-44E8-A5BA-F7011088565C}"/>
                </a:ext>
              </a:extLst>
            </p:cNvPr>
            <p:cNvGrpSpPr/>
            <p:nvPr/>
          </p:nvGrpSpPr>
          <p:grpSpPr>
            <a:xfrm>
              <a:off x="1186187" y="3197907"/>
              <a:ext cx="2932750" cy="2840361"/>
              <a:chOff x="1186187" y="3197907"/>
              <a:chExt cx="2932750" cy="2840361"/>
            </a:xfrm>
          </p:grpSpPr>
          <p:sp>
            <p:nvSpPr>
              <p:cNvPr id="58" name="TextBox 57">
                <a:extLst>
                  <a:ext uri="{FF2B5EF4-FFF2-40B4-BE49-F238E27FC236}">
                    <a16:creationId xmlns:a16="http://schemas.microsoft.com/office/drawing/2014/main" id="{76C662DD-0A9F-4926-BEF1-A245174889C7}"/>
                  </a:ext>
                </a:extLst>
              </p:cNvPr>
              <p:cNvSpPr txBox="1"/>
              <p:nvPr/>
            </p:nvSpPr>
            <p:spPr>
              <a:xfrm>
                <a:off x="1186187" y="4099276"/>
                <a:ext cx="2932750" cy="1938992"/>
              </a:xfrm>
              <a:prstGeom prst="rect">
                <a:avLst/>
              </a:prstGeom>
              <a:noFill/>
            </p:spPr>
            <p:txBody>
              <a:bodyPr wrap="square" rtlCol="0">
                <a:spAutoFit/>
              </a:bodyPr>
              <a:lstStyle/>
              <a:p>
                <a:pPr marL="285750" indent="-285750">
                  <a:lnSpc>
                    <a:spcPts val="1800"/>
                  </a:lnSpc>
                  <a:buFont typeface="Arial" panose="020B0604020202020204" pitchFamily="34" charset="0"/>
                  <a:buChar char="•"/>
                  <a:defRPr/>
                </a:pPr>
                <a:r>
                  <a:rPr lang="en-US" altLang="en-US" sz="1400" dirty="0">
                    <a:latin typeface="+mj-lt"/>
                  </a:rPr>
                  <a:t>Salesforce Practice Lead with over 25 years of experience, with a specialty in the pharmaceutical and manufacturing verticals</a:t>
                </a:r>
              </a:p>
              <a:p>
                <a:pPr marL="285750" indent="-285750">
                  <a:lnSpc>
                    <a:spcPts val="1800"/>
                  </a:lnSpc>
                  <a:buFont typeface="Arial" panose="020B0604020202020204" pitchFamily="34" charset="0"/>
                  <a:buChar char="•"/>
                  <a:defRPr/>
                </a:pPr>
                <a:r>
                  <a:rPr lang="en-US" sz="1400" dirty="0">
                    <a:latin typeface="+mj-lt"/>
                  </a:rPr>
                  <a:t>19+ consultants involved in the practice, today</a:t>
                </a:r>
              </a:p>
              <a:p>
                <a:pPr marL="285750" indent="-285750">
                  <a:lnSpc>
                    <a:spcPts val="1800"/>
                  </a:lnSpc>
                  <a:buFont typeface="Arial" panose="020B0604020202020204" pitchFamily="34" charset="0"/>
                  <a:buChar char="•"/>
                  <a:defRPr/>
                </a:pPr>
                <a:r>
                  <a:rPr lang="en-US" sz="1400" dirty="0">
                    <a:latin typeface="+mj-lt"/>
                  </a:rPr>
                  <a:t>Helped enable more than </a:t>
                </a:r>
                <a:br>
                  <a:rPr lang="en-US" sz="1400" dirty="0">
                    <a:latin typeface="+mj-lt"/>
                  </a:rPr>
                </a:br>
                <a:r>
                  <a:rPr lang="en-US" sz="1400" dirty="0">
                    <a:latin typeface="+mj-lt"/>
                  </a:rPr>
                  <a:t>3,000 employees</a:t>
                </a:r>
              </a:p>
            </p:txBody>
          </p:sp>
          <p:grpSp>
            <p:nvGrpSpPr>
              <p:cNvPr id="67" name="Group 66">
                <a:extLst>
                  <a:ext uri="{FF2B5EF4-FFF2-40B4-BE49-F238E27FC236}">
                    <a16:creationId xmlns:a16="http://schemas.microsoft.com/office/drawing/2014/main" id="{1CD1ACA1-7B99-437D-9628-D4C120B0D137}"/>
                  </a:ext>
                </a:extLst>
              </p:cNvPr>
              <p:cNvGrpSpPr/>
              <p:nvPr/>
            </p:nvGrpSpPr>
            <p:grpSpPr>
              <a:xfrm>
                <a:off x="1187554" y="3197907"/>
                <a:ext cx="2931383" cy="646331"/>
                <a:chOff x="1187554" y="3197907"/>
                <a:chExt cx="2931383" cy="646331"/>
              </a:xfrm>
            </p:grpSpPr>
            <p:sp>
              <p:nvSpPr>
                <p:cNvPr id="59" name="TextBox 58">
                  <a:extLst>
                    <a:ext uri="{FF2B5EF4-FFF2-40B4-BE49-F238E27FC236}">
                      <a16:creationId xmlns:a16="http://schemas.microsoft.com/office/drawing/2014/main" id="{CBBD62E9-4102-4363-B4F4-2270B41331E8}"/>
                    </a:ext>
                  </a:extLst>
                </p:cNvPr>
                <p:cNvSpPr txBox="1"/>
                <p:nvPr/>
              </p:nvSpPr>
              <p:spPr>
                <a:xfrm>
                  <a:off x="1827634" y="3197907"/>
                  <a:ext cx="2291303" cy="646331"/>
                </a:xfrm>
                <a:prstGeom prst="rect">
                  <a:avLst/>
                </a:prstGeom>
                <a:noFill/>
              </p:spPr>
              <p:txBody>
                <a:bodyPr wrap="square" rtlCol="0">
                  <a:spAutoFit/>
                </a:bodyPr>
                <a:lstStyle/>
                <a:p>
                  <a:r>
                    <a:rPr lang="en-US" b="1" dirty="0">
                      <a:solidFill>
                        <a:srgbClr val="0070C0"/>
                      </a:solidFill>
                      <a:latin typeface="+mj-lt"/>
                    </a:rPr>
                    <a:t>Team</a:t>
                  </a:r>
                  <a:br>
                    <a:rPr lang="en-US" b="1" dirty="0">
                      <a:solidFill>
                        <a:srgbClr val="0070C0"/>
                      </a:solidFill>
                      <a:latin typeface="+mj-lt"/>
                    </a:rPr>
                  </a:br>
                  <a:r>
                    <a:rPr lang="en-US" b="1" dirty="0">
                      <a:solidFill>
                        <a:srgbClr val="0070C0"/>
                      </a:solidFill>
                      <a:latin typeface="+mj-lt"/>
                    </a:rPr>
                    <a:t>Overview</a:t>
                  </a:r>
                  <a:endParaRPr lang="en-US" sz="2400" b="1" dirty="0">
                    <a:solidFill>
                      <a:srgbClr val="0070C0"/>
                    </a:solidFill>
                    <a:latin typeface="+mj-lt"/>
                  </a:endParaRPr>
                </a:p>
              </p:txBody>
            </p:sp>
            <p:pic>
              <p:nvPicPr>
                <p:cNvPr id="62" name="Graphic 61" descr="Team">
                  <a:extLst>
                    <a:ext uri="{FF2B5EF4-FFF2-40B4-BE49-F238E27FC236}">
                      <a16:creationId xmlns:a16="http://schemas.microsoft.com/office/drawing/2014/main" id="{A3A8C0F3-C55C-45F1-88D2-07D3F73218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7554" y="3197907"/>
                  <a:ext cx="640080" cy="640080"/>
                </a:xfrm>
                <a:prstGeom prst="rect">
                  <a:avLst/>
                </a:prstGeom>
              </p:spPr>
            </p:pic>
          </p:grpSp>
        </p:grpSp>
        <p:grpSp>
          <p:nvGrpSpPr>
            <p:cNvPr id="71" name="Group 70">
              <a:extLst>
                <a:ext uri="{FF2B5EF4-FFF2-40B4-BE49-F238E27FC236}">
                  <a16:creationId xmlns:a16="http://schemas.microsoft.com/office/drawing/2014/main" id="{C43F115C-1F63-48A5-B8CC-D723FBA9F99E}"/>
                </a:ext>
              </a:extLst>
            </p:cNvPr>
            <p:cNvGrpSpPr/>
            <p:nvPr/>
          </p:nvGrpSpPr>
          <p:grpSpPr>
            <a:xfrm>
              <a:off x="4708606" y="3197907"/>
              <a:ext cx="2956760" cy="2609528"/>
              <a:chOff x="4708606" y="3197907"/>
              <a:chExt cx="2956760" cy="2609528"/>
            </a:xfrm>
          </p:grpSpPr>
          <p:sp>
            <p:nvSpPr>
              <p:cNvPr id="54" name="TextBox 53">
                <a:extLst>
                  <a:ext uri="{FF2B5EF4-FFF2-40B4-BE49-F238E27FC236}">
                    <a16:creationId xmlns:a16="http://schemas.microsoft.com/office/drawing/2014/main" id="{84120E24-42DE-4EB7-85E9-1C9D9FD6F98E}"/>
                  </a:ext>
                </a:extLst>
              </p:cNvPr>
              <p:cNvSpPr txBox="1"/>
              <p:nvPr/>
            </p:nvSpPr>
            <p:spPr>
              <a:xfrm>
                <a:off x="4708606" y="4099275"/>
                <a:ext cx="2932750" cy="1708160"/>
              </a:xfrm>
              <a:prstGeom prst="rect">
                <a:avLst/>
              </a:prstGeom>
              <a:noFill/>
            </p:spPr>
            <p:txBody>
              <a:bodyPr wrap="square" rtlCol="0">
                <a:spAutoFit/>
              </a:bodyPr>
              <a:lstStyle/>
              <a:p>
                <a:pPr marL="285750" indent="-285750">
                  <a:lnSpc>
                    <a:spcPts val="1800"/>
                  </a:lnSpc>
                  <a:buFont typeface="Arial" panose="020B0604020202020204" pitchFamily="34" charset="0"/>
                  <a:buChar char="•"/>
                  <a:defRPr/>
                </a:pPr>
                <a:r>
                  <a:rPr lang="en-IN" altLang="en-US" sz="1400" dirty="0">
                    <a:latin typeface="+mj-lt"/>
                  </a:rPr>
                  <a:t>Salesforce Connect</a:t>
                </a:r>
              </a:p>
              <a:p>
                <a:pPr marL="285750" indent="-285750">
                  <a:lnSpc>
                    <a:spcPts val="1800"/>
                  </a:lnSpc>
                  <a:buFont typeface="Arial" panose="020B0604020202020204" pitchFamily="34" charset="0"/>
                  <a:buChar char="•"/>
                  <a:defRPr/>
                </a:pPr>
                <a:r>
                  <a:rPr lang="en-IN" sz="1400" dirty="0">
                    <a:latin typeface="+mj-lt"/>
                  </a:rPr>
                  <a:t>Sales Cloud</a:t>
                </a:r>
              </a:p>
              <a:p>
                <a:pPr marL="285750" indent="-285750">
                  <a:lnSpc>
                    <a:spcPts val="1800"/>
                  </a:lnSpc>
                  <a:buFont typeface="Arial" panose="020B0604020202020204" pitchFamily="34" charset="0"/>
                  <a:buChar char="•"/>
                  <a:defRPr/>
                </a:pPr>
                <a:r>
                  <a:rPr lang="en-IN" sz="1400" dirty="0">
                    <a:latin typeface="+mj-lt"/>
                  </a:rPr>
                  <a:t>Service Cloud</a:t>
                </a:r>
              </a:p>
              <a:p>
                <a:pPr marL="285750" indent="-285750">
                  <a:lnSpc>
                    <a:spcPts val="1800"/>
                  </a:lnSpc>
                  <a:buFont typeface="Arial" panose="020B0604020202020204" pitchFamily="34" charset="0"/>
                  <a:buChar char="•"/>
                  <a:defRPr/>
                </a:pPr>
                <a:r>
                  <a:rPr lang="en-IN" sz="1400" dirty="0">
                    <a:latin typeface="+mj-lt"/>
                  </a:rPr>
                  <a:t>Salesforce Lightning</a:t>
                </a:r>
              </a:p>
              <a:p>
                <a:pPr marL="285750" indent="-285750">
                  <a:lnSpc>
                    <a:spcPts val="1800"/>
                  </a:lnSpc>
                  <a:buFont typeface="Arial" panose="020B0604020202020204" pitchFamily="34" charset="0"/>
                  <a:buChar char="•"/>
                  <a:defRPr/>
                </a:pPr>
                <a:r>
                  <a:rPr lang="en-IN" sz="1400" dirty="0">
                    <a:latin typeface="+mj-lt"/>
                  </a:rPr>
                  <a:t>Apps on Salesforce</a:t>
                </a:r>
              </a:p>
              <a:p>
                <a:pPr marL="285750" indent="-285750">
                  <a:lnSpc>
                    <a:spcPts val="1800"/>
                  </a:lnSpc>
                  <a:buFont typeface="Arial" panose="020B0604020202020204" pitchFamily="34" charset="0"/>
                  <a:buChar char="•"/>
                  <a:defRPr/>
                </a:pPr>
                <a:r>
                  <a:rPr lang="en-IN" sz="1400" dirty="0">
                    <a:latin typeface="+mj-lt"/>
                  </a:rPr>
                  <a:t>Partner Communities</a:t>
                </a:r>
              </a:p>
              <a:p>
                <a:pPr marL="285750" indent="-285750">
                  <a:lnSpc>
                    <a:spcPts val="1800"/>
                  </a:lnSpc>
                  <a:buFont typeface="Arial" panose="020B0604020202020204" pitchFamily="34" charset="0"/>
                  <a:buChar char="•"/>
                  <a:defRPr/>
                </a:pPr>
                <a:r>
                  <a:rPr lang="en-IN" sz="1400" dirty="0">
                    <a:latin typeface="+mj-lt"/>
                  </a:rPr>
                  <a:t>Salesforce Sales Cloud Einstein</a:t>
                </a:r>
                <a:endParaRPr lang="en-US" sz="1400" dirty="0">
                  <a:latin typeface="+mj-lt"/>
                </a:endParaRPr>
              </a:p>
            </p:txBody>
          </p:sp>
          <p:grpSp>
            <p:nvGrpSpPr>
              <p:cNvPr id="68" name="Group 67">
                <a:extLst>
                  <a:ext uri="{FF2B5EF4-FFF2-40B4-BE49-F238E27FC236}">
                    <a16:creationId xmlns:a16="http://schemas.microsoft.com/office/drawing/2014/main" id="{4BDEEB2C-AF34-493F-B958-19980E52E8D2}"/>
                  </a:ext>
                </a:extLst>
              </p:cNvPr>
              <p:cNvGrpSpPr/>
              <p:nvPr/>
            </p:nvGrpSpPr>
            <p:grpSpPr>
              <a:xfrm>
                <a:off x="4714055" y="3197907"/>
                <a:ext cx="2951311" cy="646331"/>
                <a:chOff x="4714055" y="3197907"/>
                <a:chExt cx="2951311" cy="646331"/>
              </a:xfrm>
            </p:grpSpPr>
            <p:sp>
              <p:nvSpPr>
                <p:cNvPr id="55" name="TextBox 54">
                  <a:extLst>
                    <a:ext uri="{FF2B5EF4-FFF2-40B4-BE49-F238E27FC236}">
                      <a16:creationId xmlns:a16="http://schemas.microsoft.com/office/drawing/2014/main" id="{F18B8951-BA32-439C-8F61-4019D0CFDB2B}"/>
                    </a:ext>
                  </a:extLst>
                </p:cNvPr>
                <p:cNvSpPr txBox="1"/>
                <p:nvPr/>
              </p:nvSpPr>
              <p:spPr>
                <a:xfrm>
                  <a:off x="5354135" y="3197907"/>
                  <a:ext cx="2311231" cy="646331"/>
                </a:xfrm>
                <a:prstGeom prst="rect">
                  <a:avLst/>
                </a:prstGeom>
                <a:noFill/>
              </p:spPr>
              <p:txBody>
                <a:bodyPr wrap="square" rtlCol="0">
                  <a:spAutoFit/>
                </a:bodyPr>
                <a:lstStyle/>
                <a:p>
                  <a:r>
                    <a:rPr lang="en-US" b="1" dirty="0">
                      <a:solidFill>
                        <a:srgbClr val="0070C0"/>
                      </a:solidFill>
                      <a:latin typeface="+mj-lt"/>
                    </a:rPr>
                    <a:t>Focus</a:t>
                  </a:r>
                  <a:br>
                    <a:rPr lang="en-US" b="1" dirty="0">
                      <a:solidFill>
                        <a:srgbClr val="0070C0"/>
                      </a:solidFill>
                      <a:latin typeface="+mj-lt"/>
                    </a:rPr>
                  </a:br>
                  <a:r>
                    <a:rPr lang="en-US" b="1" dirty="0">
                      <a:solidFill>
                        <a:srgbClr val="0070C0"/>
                      </a:solidFill>
                      <a:latin typeface="+mj-lt"/>
                    </a:rPr>
                    <a:t>Areas</a:t>
                  </a:r>
                  <a:endParaRPr lang="en-US" sz="2400" b="1" dirty="0">
                    <a:solidFill>
                      <a:srgbClr val="0070C0"/>
                    </a:solidFill>
                    <a:latin typeface="+mj-lt"/>
                  </a:endParaRPr>
                </a:p>
              </p:txBody>
            </p:sp>
            <p:pic>
              <p:nvPicPr>
                <p:cNvPr id="64" name="Graphic 63" descr="Magnifying glass">
                  <a:extLst>
                    <a:ext uri="{FF2B5EF4-FFF2-40B4-BE49-F238E27FC236}">
                      <a16:creationId xmlns:a16="http://schemas.microsoft.com/office/drawing/2014/main" id="{A2B830CC-3ABA-478B-8EDC-725EB34652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14055" y="3197907"/>
                  <a:ext cx="640080" cy="640080"/>
                </a:xfrm>
                <a:prstGeom prst="rect">
                  <a:avLst/>
                </a:prstGeom>
              </p:spPr>
            </p:pic>
          </p:grpSp>
        </p:grpSp>
        <p:grpSp>
          <p:nvGrpSpPr>
            <p:cNvPr id="70" name="Group 69">
              <a:extLst>
                <a:ext uri="{FF2B5EF4-FFF2-40B4-BE49-F238E27FC236}">
                  <a16:creationId xmlns:a16="http://schemas.microsoft.com/office/drawing/2014/main" id="{9CC66FF8-8220-4C3C-BF96-992CC8965FE2}"/>
                </a:ext>
              </a:extLst>
            </p:cNvPr>
            <p:cNvGrpSpPr/>
            <p:nvPr/>
          </p:nvGrpSpPr>
          <p:grpSpPr>
            <a:xfrm>
              <a:off x="8260484" y="3197907"/>
              <a:ext cx="2951311" cy="3071193"/>
              <a:chOff x="8260484" y="3197907"/>
              <a:chExt cx="2951311" cy="3071193"/>
            </a:xfrm>
          </p:grpSpPr>
          <p:sp>
            <p:nvSpPr>
              <p:cNvPr id="50" name="TextBox 49">
                <a:extLst>
                  <a:ext uri="{FF2B5EF4-FFF2-40B4-BE49-F238E27FC236}">
                    <a16:creationId xmlns:a16="http://schemas.microsoft.com/office/drawing/2014/main" id="{7E48AB8F-FC70-4109-A7DD-C7A5F876EBCB}"/>
                  </a:ext>
                </a:extLst>
              </p:cNvPr>
              <p:cNvSpPr txBox="1"/>
              <p:nvPr/>
            </p:nvSpPr>
            <p:spPr>
              <a:xfrm>
                <a:off x="8260484" y="4099275"/>
                <a:ext cx="2932750" cy="2169825"/>
              </a:xfrm>
              <a:prstGeom prst="rect">
                <a:avLst/>
              </a:prstGeom>
              <a:noFill/>
            </p:spPr>
            <p:txBody>
              <a:bodyPr wrap="square" rtlCol="0">
                <a:spAutoFit/>
              </a:bodyPr>
              <a:lstStyle/>
              <a:p>
                <a:pPr marL="285750" indent="-285750">
                  <a:lnSpc>
                    <a:spcPts val="1800"/>
                  </a:lnSpc>
                  <a:buFont typeface="Arial" panose="020B0604020202020204" pitchFamily="34" charset="0"/>
                  <a:buChar char="•"/>
                  <a:defRPr/>
                </a:pPr>
                <a:r>
                  <a:rPr lang="en-IN" altLang="en-US" sz="1400" dirty="0">
                    <a:latin typeface="+mj-lt"/>
                  </a:rPr>
                  <a:t>Eliminating swivel-chair interfaces and harmonizing processes under one umbrella</a:t>
                </a:r>
              </a:p>
              <a:p>
                <a:pPr marL="285750" indent="-285750">
                  <a:lnSpc>
                    <a:spcPts val="1800"/>
                  </a:lnSpc>
                  <a:buFont typeface="Arial" panose="020B0604020202020204" pitchFamily="34" charset="0"/>
                  <a:buChar char="•"/>
                  <a:defRPr/>
                </a:pPr>
                <a:r>
                  <a:rPr lang="en-IN" altLang="en-US" sz="1400" dirty="0">
                    <a:latin typeface="+mj-lt"/>
                  </a:rPr>
                  <a:t>Reducing response time to customers and branding a full-cycle, customized sales process</a:t>
                </a:r>
              </a:p>
              <a:p>
                <a:pPr marL="285750" indent="-285750">
                  <a:lnSpc>
                    <a:spcPts val="1800"/>
                  </a:lnSpc>
                  <a:buFont typeface="Arial" panose="020B0604020202020204" pitchFamily="34" charset="0"/>
                  <a:buChar char="•"/>
                  <a:defRPr/>
                </a:pPr>
                <a:r>
                  <a:rPr lang="en-IN" altLang="en-US" sz="1400" dirty="0">
                    <a:latin typeface="+mj-lt"/>
                  </a:rPr>
                  <a:t>Providing visibility into divisional sales data and unifying Global Salesforce reporting across orgs.</a:t>
                </a:r>
              </a:p>
            </p:txBody>
          </p:sp>
          <p:grpSp>
            <p:nvGrpSpPr>
              <p:cNvPr id="69" name="Group 68">
                <a:extLst>
                  <a:ext uri="{FF2B5EF4-FFF2-40B4-BE49-F238E27FC236}">
                    <a16:creationId xmlns:a16="http://schemas.microsoft.com/office/drawing/2014/main" id="{97E866FD-4FB5-4073-9005-FF06D19E1BD5}"/>
                  </a:ext>
                </a:extLst>
              </p:cNvPr>
              <p:cNvGrpSpPr/>
              <p:nvPr/>
            </p:nvGrpSpPr>
            <p:grpSpPr>
              <a:xfrm>
                <a:off x="8260484" y="3197907"/>
                <a:ext cx="2951311" cy="646331"/>
                <a:chOff x="8260484" y="3197907"/>
                <a:chExt cx="2951311" cy="646331"/>
              </a:xfrm>
            </p:grpSpPr>
            <p:sp>
              <p:nvSpPr>
                <p:cNvPr id="51" name="TextBox 50">
                  <a:extLst>
                    <a:ext uri="{FF2B5EF4-FFF2-40B4-BE49-F238E27FC236}">
                      <a16:creationId xmlns:a16="http://schemas.microsoft.com/office/drawing/2014/main" id="{B6D8383C-E896-4254-AD25-ABFE3CB47D17}"/>
                    </a:ext>
                  </a:extLst>
                </p:cNvPr>
                <p:cNvSpPr txBox="1"/>
                <p:nvPr/>
              </p:nvSpPr>
              <p:spPr>
                <a:xfrm>
                  <a:off x="8900564" y="3197907"/>
                  <a:ext cx="2311231" cy="646331"/>
                </a:xfrm>
                <a:prstGeom prst="rect">
                  <a:avLst/>
                </a:prstGeom>
                <a:noFill/>
              </p:spPr>
              <p:txBody>
                <a:bodyPr wrap="square" rtlCol="0">
                  <a:spAutoFit/>
                </a:bodyPr>
                <a:lstStyle/>
                <a:p>
                  <a:r>
                    <a:rPr lang="en-US" b="1" dirty="0">
                      <a:solidFill>
                        <a:srgbClr val="0070C0"/>
                      </a:solidFill>
                      <a:latin typeface="+mj-lt"/>
                    </a:rPr>
                    <a:t>Proven</a:t>
                  </a:r>
                  <a:br>
                    <a:rPr lang="en-US" b="1" dirty="0">
                      <a:solidFill>
                        <a:srgbClr val="0070C0"/>
                      </a:solidFill>
                      <a:latin typeface="+mj-lt"/>
                    </a:rPr>
                  </a:br>
                  <a:r>
                    <a:rPr lang="en-US" b="1" dirty="0">
                      <a:solidFill>
                        <a:srgbClr val="0070C0"/>
                      </a:solidFill>
                      <a:latin typeface="+mj-lt"/>
                    </a:rPr>
                    <a:t>Success</a:t>
                  </a:r>
                  <a:endParaRPr lang="en-US" sz="2400" b="1" dirty="0">
                    <a:solidFill>
                      <a:srgbClr val="0070C0"/>
                    </a:solidFill>
                    <a:latin typeface="+mj-lt"/>
                  </a:endParaRPr>
                </a:p>
              </p:txBody>
            </p:sp>
            <p:pic>
              <p:nvPicPr>
                <p:cNvPr id="66" name="Graphic 65" descr="Ribbon">
                  <a:extLst>
                    <a:ext uri="{FF2B5EF4-FFF2-40B4-BE49-F238E27FC236}">
                      <a16:creationId xmlns:a16="http://schemas.microsoft.com/office/drawing/2014/main" id="{F9659B67-786F-498F-871E-239324811D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60484" y="3197907"/>
                  <a:ext cx="640080" cy="640080"/>
                </a:xfrm>
                <a:prstGeom prst="rect">
                  <a:avLst/>
                </a:prstGeom>
              </p:spPr>
            </p:pic>
          </p:grpSp>
        </p:grpSp>
      </p:grpSp>
    </p:spTree>
    <p:extLst>
      <p:ext uri="{BB962C8B-B14F-4D97-AF65-F5344CB8AC3E}">
        <p14:creationId xmlns:p14="http://schemas.microsoft.com/office/powerpoint/2010/main" val="2510062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8">
            <a:extLst>
              <a:ext uri="{FF2B5EF4-FFF2-40B4-BE49-F238E27FC236}">
                <a16:creationId xmlns:a16="http://schemas.microsoft.com/office/drawing/2014/main" id="{36456ADB-AC05-4FD5-A812-9A4DD89EB827}"/>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Delivery Model</a:t>
            </a:r>
          </a:p>
        </p:txBody>
      </p:sp>
      <p:cxnSp>
        <p:nvCxnSpPr>
          <p:cNvPr id="3" name="Shape 155">
            <a:extLst>
              <a:ext uri="{FF2B5EF4-FFF2-40B4-BE49-F238E27FC236}">
                <a16:creationId xmlns:a16="http://schemas.microsoft.com/office/drawing/2014/main" id="{A295C4A1-C427-4E1F-B28B-C9F3F476A6E9}"/>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pic>
        <p:nvPicPr>
          <p:cNvPr id="5" name="Picture 4">
            <a:extLst>
              <a:ext uri="{FF2B5EF4-FFF2-40B4-BE49-F238E27FC236}">
                <a16:creationId xmlns:a16="http://schemas.microsoft.com/office/drawing/2014/main" id="{80BE14B5-15ED-44F3-A7C7-DC4C3EB875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7644" y="693339"/>
            <a:ext cx="8566940" cy="5691354"/>
          </a:xfrm>
          <a:prstGeom prst="rect">
            <a:avLst/>
          </a:prstGeom>
        </p:spPr>
      </p:pic>
    </p:spTree>
    <p:extLst>
      <p:ext uri="{BB962C8B-B14F-4D97-AF65-F5344CB8AC3E}">
        <p14:creationId xmlns:p14="http://schemas.microsoft.com/office/powerpoint/2010/main" val="1907996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Related image">
            <a:extLst>
              <a:ext uri="{FF2B5EF4-FFF2-40B4-BE49-F238E27FC236}">
                <a16:creationId xmlns:a16="http://schemas.microsoft.com/office/drawing/2014/main" id="{34B67A63-EFF4-4E99-94CF-E751D25733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flipH="1">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CFF7FC6-A96C-4BBD-90D9-264240EA7B29}"/>
              </a:ext>
            </a:extLst>
          </p:cNvPr>
          <p:cNvGrpSpPr/>
          <p:nvPr/>
        </p:nvGrpSpPr>
        <p:grpSpPr>
          <a:xfrm>
            <a:off x="7014950" y="972408"/>
            <a:ext cx="4244453" cy="4913194"/>
            <a:chOff x="7014950" y="972408"/>
            <a:chExt cx="4244453" cy="4913194"/>
          </a:xfrm>
        </p:grpSpPr>
        <p:grpSp>
          <p:nvGrpSpPr>
            <p:cNvPr id="5" name="Group 4">
              <a:extLst>
                <a:ext uri="{FF2B5EF4-FFF2-40B4-BE49-F238E27FC236}">
                  <a16:creationId xmlns:a16="http://schemas.microsoft.com/office/drawing/2014/main" id="{0B32D11A-A224-4F21-90AD-772C60AC34EB}"/>
                </a:ext>
              </a:extLst>
            </p:cNvPr>
            <p:cNvGrpSpPr/>
            <p:nvPr/>
          </p:nvGrpSpPr>
          <p:grpSpPr>
            <a:xfrm>
              <a:off x="7014950" y="972408"/>
              <a:ext cx="4244453" cy="4913194"/>
              <a:chOff x="7014950" y="972408"/>
              <a:chExt cx="4244453" cy="4913194"/>
            </a:xfrm>
          </p:grpSpPr>
          <p:sp>
            <p:nvSpPr>
              <p:cNvPr id="2" name="Rectangle 1">
                <a:extLst>
                  <a:ext uri="{FF2B5EF4-FFF2-40B4-BE49-F238E27FC236}">
                    <a16:creationId xmlns:a16="http://schemas.microsoft.com/office/drawing/2014/main" id="{54FCB5C2-F4AF-4576-B179-C08F964C312B}"/>
                  </a:ext>
                </a:extLst>
              </p:cNvPr>
              <p:cNvSpPr/>
              <p:nvPr/>
            </p:nvSpPr>
            <p:spPr>
              <a:xfrm>
                <a:off x="7014950" y="972408"/>
                <a:ext cx="4244453" cy="491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7" name="Rectangle 6">
                <a:extLst>
                  <a:ext uri="{FF2B5EF4-FFF2-40B4-BE49-F238E27FC236}">
                    <a16:creationId xmlns:a16="http://schemas.microsoft.com/office/drawing/2014/main" id="{033341DF-FCC4-4714-A809-68F83E069D51}"/>
                  </a:ext>
                </a:extLst>
              </p:cNvPr>
              <p:cNvSpPr/>
              <p:nvPr/>
            </p:nvSpPr>
            <p:spPr>
              <a:xfrm>
                <a:off x="7171898" y="1115709"/>
                <a:ext cx="3930556" cy="46265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grpSp>
        <p:sp>
          <p:nvSpPr>
            <p:cNvPr id="3" name="TextBox 2">
              <a:extLst>
                <a:ext uri="{FF2B5EF4-FFF2-40B4-BE49-F238E27FC236}">
                  <a16:creationId xmlns:a16="http://schemas.microsoft.com/office/drawing/2014/main" id="{CA5C5545-25ED-4602-9A8E-26BF488CD5DE}"/>
                </a:ext>
              </a:extLst>
            </p:cNvPr>
            <p:cNvSpPr txBox="1"/>
            <p:nvPr/>
          </p:nvSpPr>
          <p:spPr>
            <a:xfrm>
              <a:off x="7294729" y="1241946"/>
              <a:ext cx="3684895" cy="3293209"/>
            </a:xfrm>
            <a:prstGeom prst="rect">
              <a:avLst/>
            </a:prstGeom>
            <a:noFill/>
          </p:spPr>
          <p:txBody>
            <a:bodyPr wrap="square" rtlCol="0">
              <a:spAutoFit/>
            </a:bodyPr>
            <a:lstStyle/>
            <a:p>
              <a:pPr algn="ctr"/>
              <a:r>
                <a:rPr lang="en-US" sz="4000" b="1" dirty="0">
                  <a:solidFill>
                    <a:schemeClr val="accent2"/>
                  </a:solidFill>
                  <a:latin typeface="+mj-lt"/>
                </a:rPr>
                <a:t>Enterprise Efficiency</a:t>
              </a:r>
              <a:endParaRPr lang="en-US" sz="3200" b="1" dirty="0">
                <a:solidFill>
                  <a:schemeClr val="accent2"/>
                </a:solidFill>
                <a:latin typeface="+mj-lt"/>
              </a:endParaRPr>
            </a:p>
            <a:p>
              <a:pPr algn="ctr"/>
              <a:endParaRPr lang="en-US" sz="3200" b="1" dirty="0">
                <a:solidFill>
                  <a:schemeClr val="accent2"/>
                </a:solidFill>
                <a:latin typeface="+mj-lt"/>
              </a:endParaRPr>
            </a:p>
            <a:p>
              <a:pPr algn="ctr"/>
              <a:r>
                <a:rPr lang="en-US" sz="2400" dirty="0">
                  <a:solidFill>
                    <a:schemeClr val="tx1">
                      <a:lumMod val="75000"/>
                      <a:lumOff val="25000"/>
                    </a:schemeClr>
                  </a:solidFill>
                  <a:latin typeface="+mj-lt"/>
                </a:rPr>
                <a:t>Faster implementation of SAP HANA for increased business efficiency across the enterprise</a:t>
              </a:r>
            </a:p>
          </p:txBody>
        </p:sp>
      </p:grpSp>
    </p:spTree>
    <p:extLst>
      <p:ext uri="{BB962C8B-B14F-4D97-AF65-F5344CB8AC3E}">
        <p14:creationId xmlns:p14="http://schemas.microsoft.com/office/powerpoint/2010/main" val="344638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8">
            <a:extLst>
              <a:ext uri="{FF2B5EF4-FFF2-40B4-BE49-F238E27FC236}">
                <a16:creationId xmlns:a16="http://schemas.microsoft.com/office/drawing/2014/main" id="{9E023B72-F2F2-4FCD-8EBB-1A1AB40A9108}"/>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SAP HANA</a:t>
            </a:r>
          </a:p>
        </p:txBody>
      </p:sp>
      <p:cxnSp>
        <p:nvCxnSpPr>
          <p:cNvPr id="3" name="Shape 155">
            <a:extLst>
              <a:ext uri="{FF2B5EF4-FFF2-40B4-BE49-F238E27FC236}">
                <a16:creationId xmlns:a16="http://schemas.microsoft.com/office/drawing/2014/main" id="{DA3D3BFA-0652-479C-BC08-ABD831B9FDD6}"/>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sp>
        <p:nvSpPr>
          <p:cNvPr id="8" name="TextBox 7">
            <a:extLst>
              <a:ext uri="{FF2B5EF4-FFF2-40B4-BE49-F238E27FC236}">
                <a16:creationId xmlns:a16="http://schemas.microsoft.com/office/drawing/2014/main" id="{0E30749D-35FC-4739-8833-524EFC9DA275}"/>
              </a:ext>
            </a:extLst>
          </p:cNvPr>
          <p:cNvSpPr txBox="1"/>
          <p:nvPr/>
        </p:nvSpPr>
        <p:spPr>
          <a:xfrm>
            <a:off x="1391626" y="1623363"/>
            <a:ext cx="4136337" cy="1015663"/>
          </a:xfrm>
          <a:prstGeom prst="rect">
            <a:avLst/>
          </a:prstGeom>
          <a:noFill/>
        </p:spPr>
        <p:txBody>
          <a:bodyPr wrap="square" rtlCol="0">
            <a:spAutoFit/>
          </a:bodyPr>
          <a:lstStyle/>
          <a:p>
            <a:pPr>
              <a:lnSpc>
                <a:spcPts val="2400"/>
              </a:lnSpc>
            </a:pPr>
            <a:r>
              <a:rPr lang="en-US" b="1" dirty="0">
                <a:solidFill>
                  <a:srgbClr val="0070C0"/>
                </a:solidFill>
                <a:latin typeface="+mj-lt"/>
              </a:rPr>
              <a:t>Discovery &amp; Roadmap</a:t>
            </a:r>
            <a:br>
              <a:rPr lang="en-US" b="1" dirty="0">
                <a:latin typeface="+mj-lt"/>
              </a:rPr>
            </a:br>
            <a:r>
              <a:rPr lang="en-US" dirty="0">
                <a:latin typeface="+mj-lt"/>
              </a:rPr>
              <a:t>A brief session to understand your systems and plan the optimal Road-to-HANA</a:t>
            </a:r>
            <a:endParaRPr lang="en-US" b="1" dirty="0">
              <a:latin typeface="+mj-lt"/>
            </a:endParaRPr>
          </a:p>
        </p:txBody>
      </p:sp>
      <p:sp>
        <p:nvSpPr>
          <p:cNvPr id="9" name="TextBox 8">
            <a:extLst>
              <a:ext uri="{FF2B5EF4-FFF2-40B4-BE49-F238E27FC236}">
                <a16:creationId xmlns:a16="http://schemas.microsoft.com/office/drawing/2014/main" id="{FC147635-61C1-4E11-971F-DEBC14F79A72}"/>
              </a:ext>
            </a:extLst>
          </p:cNvPr>
          <p:cNvSpPr txBox="1"/>
          <p:nvPr/>
        </p:nvSpPr>
        <p:spPr>
          <a:xfrm>
            <a:off x="1391627" y="2910956"/>
            <a:ext cx="4136336" cy="1015663"/>
          </a:xfrm>
          <a:prstGeom prst="rect">
            <a:avLst/>
          </a:prstGeom>
          <a:noFill/>
        </p:spPr>
        <p:txBody>
          <a:bodyPr wrap="square" rtlCol="0">
            <a:spAutoFit/>
          </a:bodyPr>
          <a:lstStyle/>
          <a:p>
            <a:pPr>
              <a:lnSpc>
                <a:spcPts val="2400"/>
              </a:lnSpc>
            </a:pPr>
            <a:r>
              <a:rPr lang="en-US" b="1" dirty="0">
                <a:solidFill>
                  <a:srgbClr val="0070C0"/>
                </a:solidFill>
                <a:latin typeface="+mj-lt"/>
              </a:rPr>
              <a:t>Navigator</a:t>
            </a:r>
            <a:br>
              <a:rPr lang="en-US" b="1" dirty="0">
                <a:solidFill>
                  <a:srgbClr val="0070C0"/>
                </a:solidFill>
                <a:latin typeface="+mj-lt"/>
              </a:rPr>
            </a:br>
            <a:r>
              <a:rPr lang="en-US" dirty="0">
                <a:latin typeface="+mj-lt"/>
              </a:rPr>
              <a:t>A workshop to help you strategize the right way to get to your desired destination</a:t>
            </a:r>
            <a:endParaRPr lang="en-US" b="1" dirty="0">
              <a:latin typeface="+mj-lt"/>
            </a:endParaRPr>
          </a:p>
        </p:txBody>
      </p:sp>
      <p:sp>
        <p:nvSpPr>
          <p:cNvPr id="10" name="TextBox 9">
            <a:extLst>
              <a:ext uri="{FF2B5EF4-FFF2-40B4-BE49-F238E27FC236}">
                <a16:creationId xmlns:a16="http://schemas.microsoft.com/office/drawing/2014/main" id="{5795DD59-4866-4CD1-BDC3-209621C6588E}"/>
              </a:ext>
            </a:extLst>
          </p:cNvPr>
          <p:cNvSpPr txBox="1"/>
          <p:nvPr/>
        </p:nvSpPr>
        <p:spPr>
          <a:xfrm>
            <a:off x="1391627" y="4193480"/>
            <a:ext cx="4136336" cy="1015663"/>
          </a:xfrm>
          <a:prstGeom prst="rect">
            <a:avLst/>
          </a:prstGeom>
          <a:noFill/>
        </p:spPr>
        <p:txBody>
          <a:bodyPr wrap="square" rtlCol="0">
            <a:spAutoFit/>
          </a:bodyPr>
          <a:lstStyle/>
          <a:p>
            <a:pPr>
              <a:lnSpc>
                <a:spcPts val="2400"/>
              </a:lnSpc>
            </a:pPr>
            <a:r>
              <a:rPr lang="en-US" b="1" dirty="0">
                <a:solidFill>
                  <a:srgbClr val="0070C0"/>
                </a:solidFill>
                <a:latin typeface="+mj-lt"/>
              </a:rPr>
              <a:t>Migration</a:t>
            </a:r>
            <a:br>
              <a:rPr lang="en-US" b="1" dirty="0">
                <a:solidFill>
                  <a:srgbClr val="0070C0"/>
                </a:solidFill>
                <a:latin typeface="+mj-lt"/>
              </a:rPr>
            </a:br>
            <a:r>
              <a:rPr lang="en-US" dirty="0">
                <a:latin typeface="+mj-lt"/>
              </a:rPr>
              <a:t>Carefully move your existing IT instances to SAP HANA via tested methodologies</a:t>
            </a:r>
            <a:endParaRPr lang="en-US" b="1" dirty="0">
              <a:latin typeface="+mj-lt"/>
            </a:endParaRPr>
          </a:p>
        </p:txBody>
      </p:sp>
      <p:grpSp>
        <p:nvGrpSpPr>
          <p:cNvPr id="13" name="Group 12">
            <a:extLst>
              <a:ext uri="{FF2B5EF4-FFF2-40B4-BE49-F238E27FC236}">
                <a16:creationId xmlns:a16="http://schemas.microsoft.com/office/drawing/2014/main" id="{63CDE689-554C-45AF-9D53-ACCADC04B072}"/>
              </a:ext>
            </a:extLst>
          </p:cNvPr>
          <p:cNvGrpSpPr/>
          <p:nvPr/>
        </p:nvGrpSpPr>
        <p:grpSpPr>
          <a:xfrm>
            <a:off x="323850" y="952214"/>
            <a:ext cx="5619750" cy="476231"/>
            <a:chOff x="323850" y="952214"/>
            <a:chExt cx="5619750" cy="476231"/>
          </a:xfrm>
        </p:grpSpPr>
        <p:sp>
          <p:nvSpPr>
            <p:cNvPr id="14" name="TextBox 13">
              <a:extLst>
                <a:ext uri="{FF2B5EF4-FFF2-40B4-BE49-F238E27FC236}">
                  <a16:creationId xmlns:a16="http://schemas.microsoft.com/office/drawing/2014/main" id="{497424E2-EDBA-4E26-B137-F5614E1C809B}"/>
                </a:ext>
              </a:extLst>
            </p:cNvPr>
            <p:cNvSpPr txBox="1"/>
            <p:nvPr/>
          </p:nvSpPr>
          <p:spPr>
            <a:xfrm>
              <a:off x="323850" y="952214"/>
              <a:ext cx="5619750" cy="461665"/>
            </a:xfrm>
            <a:prstGeom prst="rect">
              <a:avLst/>
            </a:prstGeom>
            <a:noFill/>
          </p:spPr>
          <p:txBody>
            <a:bodyPr wrap="square" rtlCol="0">
              <a:spAutoFit/>
            </a:bodyPr>
            <a:lstStyle/>
            <a:p>
              <a:r>
                <a:rPr lang="en-US" sz="2400" b="1" dirty="0">
                  <a:latin typeface="+mj-lt"/>
                </a:rPr>
                <a:t>Offerings</a:t>
              </a:r>
              <a:endParaRPr lang="en-US" b="1" dirty="0">
                <a:latin typeface="+mj-lt"/>
              </a:endParaRPr>
            </a:p>
          </p:txBody>
        </p:sp>
        <p:cxnSp>
          <p:nvCxnSpPr>
            <p:cNvPr id="15" name="Straight Connector 14">
              <a:extLst>
                <a:ext uri="{FF2B5EF4-FFF2-40B4-BE49-F238E27FC236}">
                  <a16:creationId xmlns:a16="http://schemas.microsoft.com/office/drawing/2014/main" id="{A293D4F0-5320-4D8D-8AC4-8CB1C3180299}"/>
                </a:ext>
              </a:extLst>
            </p:cNvPr>
            <p:cNvCxnSpPr>
              <a:cxnSpLocks/>
            </p:cNvCxnSpPr>
            <p:nvPr/>
          </p:nvCxnSpPr>
          <p:spPr>
            <a:xfrm>
              <a:off x="419386" y="1428445"/>
              <a:ext cx="19444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2" name="Graphic 21" descr="Puzzle">
            <a:extLst>
              <a:ext uri="{FF2B5EF4-FFF2-40B4-BE49-F238E27FC236}">
                <a16:creationId xmlns:a16="http://schemas.microsoft.com/office/drawing/2014/main" id="{72FC8AA7-C977-406B-B3FA-C0FDAF3233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3672" y="1494398"/>
            <a:ext cx="914400" cy="914400"/>
          </a:xfrm>
          <a:prstGeom prst="rect">
            <a:avLst/>
          </a:prstGeom>
        </p:spPr>
      </p:pic>
      <p:sp>
        <p:nvSpPr>
          <p:cNvPr id="23" name="TextBox 22">
            <a:extLst>
              <a:ext uri="{FF2B5EF4-FFF2-40B4-BE49-F238E27FC236}">
                <a16:creationId xmlns:a16="http://schemas.microsoft.com/office/drawing/2014/main" id="{38C8E785-0C9A-4B59-8307-68026DAEE583}"/>
              </a:ext>
            </a:extLst>
          </p:cNvPr>
          <p:cNvSpPr txBox="1">
            <a:spLocks/>
          </p:cNvSpPr>
          <p:nvPr/>
        </p:nvSpPr>
        <p:spPr>
          <a:xfrm>
            <a:off x="7041448" y="1623363"/>
            <a:ext cx="3968496" cy="1015663"/>
          </a:xfrm>
          <a:prstGeom prst="rect">
            <a:avLst/>
          </a:prstGeom>
          <a:noFill/>
        </p:spPr>
        <p:txBody>
          <a:bodyPr wrap="square" rtlCol="0">
            <a:spAutoFit/>
          </a:bodyPr>
          <a:lstStyle/>
          <a:p>
            <a:pPr>
              <a:lnSpc>
                <a:spcPts val="2400"/>
              </a:lnSpc>
            </a:pPr>
            <a:r>
              <a:rPr lang="en-US" b="1" dirty="0">
                <a:solidFill>
                  <a:srgbClr val="0070C0"/>
                </a:solidFill>
                <a:latin typeface="+mj-lt"/>
              </a:rPr>
              <a:t>Integration</a:t>
            </a:r>
            <a:br>
              <a:rPr lang="en-US" b="1" dirty="0">
                <a:latin typeface="+mj-lt"/>
              </a:rPr>
            </a:br>
            <a:r>
              <a:rPr lang="en-US" dirty="0">
                <a:latin typeface="+mj-lt"/>
              </a:rPr>
              <a:t>The right on-premise deployment via Tailored Data Center Integration (TDI)</a:t>
            </a:r>
            <a:endParaRPr lang="en-US" b="1" dirty="0">
              <a:latin typeface="+mj-lt"/>
            </a:endParaRPr>
          </a:p>
        </p:txBody>
      </p:sp>
      <p:sp>
        <p:nvSpPr>
          <p:cNvPr id="24" name="TextBox 23">
            <a:extLst>
              <a:ext uri="{FF2B5EF4-FFF2-40B4-BE49-F238E27FC236}">
                <a16:creationId xmlns:a16="http://schemas.microsoft.com/office/drawing/2014/main" id="{10611B6D-468E-4837-8BFE-33BBA239289E}"/>
              </a:ext>
            </a:extLst>
          </p:cNvPr>
          <p:cNvSpPr txBox="1"/>
          <p:nvPr/>
        </p:nvSpPr>
        <p:spPr>
          <a:xfrm>
            <a:off x="7041449" y="2910956"/>
            <a:ext cx="3968495" cy="1015663"/>
          </a:xfrm>
          <a:prstGeom prst="rect">
            <a:avLst/>
          </a:prstGeom>
          <a:noFill/>
        </p:spPr>
        <p:txBody>
          <a:bodyPr wrap="square" rtlCol="0">
            <a:spAutoFit/>
          </a:bodyPr>
          <a:lstStyle/>
          <a:p>
            <a:pPr>
              <a:lnSpc>
                <a:spcPts val="2400"/>
              </a:lnSpc>
            </a:pPr>
            <a:r>
              <a:rPr lang="en-US" b="1" dirty="0">
                <a:solidFill>
                  <a:srgbClr val="0070C0"/>
                </a:solidFill>
                <a:latin typeface="+mj-lt"/>
              </a:rPr>
              <a:t>Support</a:t>
            </a:r>
            <a:br>
              <a:rPr lang="en-US" b="1" dirty="0">
                <a:solidFill>
                  <a:srgbClr val="0070C0"/>
                </a:solidFill>
                <a:latin typeface="+mj-lt"/>
              </a:rPr>
            </a:br>
            <a:r>
              <a:rPr lang="en-US" dirty="0">
                <a:latin typeface="+mj-lt"/>
              </a:rPr>
              <a:t>Monitor, predict, and fix issues with around-the-clock support</a:t>
            </a:r>
            <a:endParaRPr lang="en-US" b="1" dirty="0">
              <a:latin typeface="+mj-lt"/>
            </a:endParaRPr>
          </a:p>
        </p:txBody>
      </p:sp>
      <p:sp>
        <p:nvSpPr>
          <p:cNvPr id="25" name="TextBox 24">
            <a:extLst>
              <a:ext uri="{FF2B5EF4-FFF2-40B4-BE49-F238E27FC236}">
                <a16:creationId xmlns:a16="http://schemas.microsoft.com/office/drawing/2014/main" id="{C93C68F3-2B84-4209-A9A1-C9DB0EA95868}"/>
              </a:ext>
            </a:extLst>
          </p:cNvPr>
          <p:cNvSpPr txBox="1"/>
          <p:nvPr/>
        </p:nvSpPr>
        <p:spPr>
          <a:xfrm>
            <a:off x="7041449" y="4193480"/>
            <a:ext cx="3968495" cy="1015663"/>
          </a:xfrm>
          <a:prstGeom prst="rect">
            <a:avLst/>
          </a:prstGeom>
          <a:noFill/>
        </p:spPr>
        <p:txBody>
          <a:bodyPr wrap="square" rtlCol="0">
            <a:spAutoFit/>
          </a:bodyPr>
          <a:lstStyle/>
          <a:p>
            <a:pPr>
              <a:lnSpc>
                <a:spcPts val="2400"/>
              </a:lnSpc>
            </a:pPr>
            <a:r>
              <a:rPr lang="en-US" b="1" dirty="0">
                <a:solidFill>
                  <a:srgbClr val="0070C0"/>
                </a:solidFill>
                <a:latin typeface="+mj-lt"/>
              </a:rPr>
              <a:t>IoT &amp; IoE</a:t>
            </a:r>
            <a:br>
              <a:rPr lang="en-US" b="1" dirty="0">
                <a:solidFill>
                  <a:srgbClr val="0070C0"/>
                </a:solidFill>
                <a:latin typeface="+mj-lt"/>
              </a:rPr>
            </a:br>
            <a:r>
              <a:rPr lang="en-US" dirty="0">
                <a:latin typeface="+mj-lt"/>
              </a:rPr>
              <a:t>Operationalize IoT &amp; IoE to transform into a Quantifiable Self-Aware Enterprise</a:t>
            </a:r>
            <a:endParaRPr lang="en-US" b="1" dirty="0">
              <a:latin typeface="+mj-lt"/>
            </a:endParaRPr>
          </a:p>
        </p:txBody>
      </p:sp>
      <p:pic>
        <p:nvPicPr>
          <p:cNvPr id="29" name="Graphic 28" descr="Magnifying glass">
            <a:extLst>
              <a:ext uri="{FF2B5EF4-FFF2-40B4-BE49-F238E27FC236}">
                <a16:creationId xmlns:a16="http://schemas.microsoft.com/office/drawing/2014/main" id="{B84FA413-EB08-41A7-9885-D45D1CB49D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3850" y="1494398"/>
            <a:ext cx="914400" cy="914400"/>
          </a:xfrm>
          <a:prstGeom prst="rect">
            <a:avLst/>
          </a:prstGeom>
        </p:spPr>
      </p:pic>
      <p:pic>
        <p:nvPicPr>
          <p:cNvPr id="31" name="Graphic 30" descr="Arrow: Rotate right">
            <a:extLst>
              <a:ext uri="{FF2B5EF4-FFF2-40B4-BE49-F238E27FC236}">
                <a16:creationId xmlns:a16="http://schemas.microsoft.com/office/drawing/2014/main" id="{39D3212F-69FC-48A4-88AF-C5CA2C4595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3850" y="4059446"/>
            <a:ext cx="914400" cy="914400"/>
          </a:xfrm>
          <a:prstGeom prst="rect">
            <a:avLst/>
          </a:prstGeom>
        </p:spPr>
      </p:pic>
      <p:pic>
        <p:nvPicPr>
          <p:cNvPr id="33" name="Graphic 32" descr="Direction">
            <a:extLst>
              <a:ext uri="{FF2B5EF4-FFF2-40B4-BE49-F238E27FC236}">
                <a16:creationId xmlns:a16="http://schemas.microsoft.com/office/drawing/2014/main" id="{E9BD59BA-BEB7-459F-87E4-01BD2DDA1E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3850" y="2776922"/>
            <a:ext cx="914400" cy="914400"/>
          </a:xfrm>
          <a:prstGeom prst="rect">
            <a:avLst/>
          </a:prstGeom>
        </p:spPr>
      </p:pic>
      <p:pic>
        <p:nvPicPr>
          <p:cNvPr id="35" name="Graphic 34" descr="Network">
            <a:extLst>
              <a:ext uri="{FF2B5EF4-FFF2-40B4-BE49-F238E27FC236}">
                <a16:creationId xmlns:a16="http://schemas.microsoft.com/office/drawing/2014/main" id="{09B602E8-5C5A-445A-9E0D-D31D5AE4E8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3672" y="4059446"/>
            <a:ext cx="914400" cy="914400"/>
          </a:xfrm>
          <a:prstGeom prst="rect">
            <a:avLst/>
          </a:prstGeom>
        </p:spPr>
      </p:pic>
      <p:pic>
        <p:nvPicPr>
          <p:cNvPr id="37" name="Graphic 36" descr="Call center">
            <a:extLst>
              <a:ext uri="{FF2B5EF4-FFF2-40B4-BE49-F238E27FC236}">
                <a16:creationId xmlns:a16="http://schemas.microsoft.com/office/drawing/2014/main" id="{89A8B15A-23B9-45F6-8577-0AB846DBDC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73672" y="2776922"/>
            <a:ext cx="914400" cy="914400"/>
          </a:xfrm>
          <a:prstGeom prst="rect">
            <a:avLst/>
          </a:prstGeom>
        </p:spPr>
      </p:pic>
    </p:spTree>
    <p:extLst>
      <p:ext uri="{BB962C8B-B14F-4D97-AF65-F5344CB8AC3E}">
        <p14:creationId xmlns:p14="http://schemas.microsoft.com/office/powerpoint/2010/main" val="2125062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8">
            <a:extLst>
              <a:ext uri="{FF2B5EF4-FFF2-40B4-BE49-F238E27FC236}">
                <a16:creationId xmlns:a16="http://schemas.microsoft.com/office/drawing/2014/main" id="{F226F4D8-6FB9-40AF-9707-3251791C1B5C}"/>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Delivery Model</a:t>
            </a:r>
          </a:p>
        </p:txBody>
      </p:sp>
      <p:cxnSp>
        <p:nvCxnSpPr>
          <p:cNvPr id="3" name="Shape 155">
            <a:extLst>
              <a:ext uri="{FF2B5EF4-FFF2-40B4-BE49-F238E27FC236}">
                <a16:creationId xmlns:a16="http://schemas.microsoft.com/office/drawing/2014/main" id="{CC14DF00-1516-4AB3-8381-3E128C6220BE}"/>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cxnSp>
        <p:nvCxnSpPr>
          <p:cNvPr id="5" name="Straight Connector 4">
            <a:extLst>
              <a:ext uri="{FF2B5EF4-FFF2-40B4-BE49-F238E27FC236}">
                <a16:creationId xmlns:a16="http://schemas.microsoft.com/office/drawing/2014/main" id="{59B690BB-3014-46E2-94E9-4AE8D302D8F5}"/>
              </a:ext>
            </a:extLst>
          </p:cNvPr>
          <p:cNvCxnSpPr/>
          <p:nvPr/>
        </p:nvCxnSpPr>
        <p:spPr>
          <a:xfrm>
            <a:off x="668216" y="988935"/>
            <a:ext cx="0" cy="650631"/>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A7909B22-D62A-403F-815F-1937CBB2ACAF}"/>
              </a:ext>
            </a:extLst>
          </p:cNvPr>
          <p:cNvSpPr txBox="1"/>
          <p:nvPr/>
        </p:nvSpPr>
        <p:spPr>
          <a:xfrm>
            <a:off x="879231" y="1083417"/>
            <a:ext cx="2620107" cy="461665"/>
          </a:xfrm>
          <a:prstGeom prst="rect">
            <a:avLst/>
          </a:prstGeom>
          <a:noFill/>
        </p:spPr>
        <p:txBody>
          <a:bodyPr wrap="square" rtlCol="0">
            <a:spAutoFit/>
          </a:bodyPr>
          <a:lstStyle/>
          <a:p>
            <a:r>
              <a:rPr lang="en-US" sz="2400" b="1" dirty="0">
                <a:latin typeface="+mj-lt"/>
              </a:rPr>
              <a:t>Delivery Team</a:t>
            </a:r>
          </a:p>
        </p:txBody>
      </p:sp>
      <p:cxnSp>
        <p:nvCxnSpPr>
          <p:cNvPr id="7" name="Straight Connector 6">
            <a:extLst>
              <a:ext uri="{FF2B5EF4-FFF2-40B4-BE49-F238E27FC236}">
                <a16:creationId xmlns:a16="http://schemas.microsoft.com/office/drawing/2014/main" id="{11329ABC-A58B-483A-8A41-DEAD088446CE}"/>
              </a:ext>
            </a:extLst>
          </p:cNvPr>
          <p:cNvCxnSpPr/>
          <p:nvPr/>
        </p:nvCxnSpPr>
        <p:spPr>
          <a:xfrm>
            <a:off x="668216" y="2651509"/>
            <a:ext cx="0" cy="650631"/>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09099324-2E32-459E-B1E7-C243AA587E33}"/>
              </a:ext>
            </a:extLst>
          </p:cNvPr>
          <p:cNvSpPr txBox="1"/>
          <p:nvPr/>
        </p:nvSpPr>
        <p:spPr>
          <a:xfrm>
            <a:off x="879231" y="2745991"/>
            <a:ext cx="3745523" cy="461665"/>
          </a:xfrm>
          <a:prstGeom prst="rect">
            <a:avLst/>
          </a:prstGeom>
          <a:noFill/>
        </p:spPr>
        <p:txBody>
          <a:bodyPr wrap="square" rtlCol="0">
            <a:spAutoFit/>
          </a:bodyPr>
          <a:lstStyle/>
          <a:p>
            <a:r>
              <a:rPr lang="en-US" sz="2400" b="1" dirty="0">
                <a:latin typeface="+mj-lt"/>
              </a:rPr>
              <a:t>Security &amp; Access Control</a:t>
            </a:r>
          </a:p>
        </p:txBody>
      </p:sp>
      <p:sp>
        <p:nvSpPr>
          <p:cNvPr id="9" name="TextBox 8">
            <a:extLst>
              <a:ext uri="{FF2B5EF4-FFF2-40B4-BE49-F238E27FC236}">
                <a16:creationId xmlns:a16="http://schemas.microsoft.com/office/drawing/2014/main" id="{1ED08204-92D2-435D-8345-983DD7138FA7}"/>
              </a:ext>
            </a:extLst>
          </p:cNvPr>
          <p:cNvSpPr txBox="1"/>
          <p:nvPr/>
        </p:nvSpPr>
        <p:spPr>
          <a:xfrm>
            <a:off x="879230" y="1639566"/>
            <a:ext cx="10284639" cy="707886"/>
          </a:xfrm>
          <a:prstGeom prst="rect">
            <a:avLst/>
          </a:prstGeom>
          <a:noFill/>
        </p:spPr>
        <p:txBody>
          <a:bodyPr wrap="square" rtlCol="0">
            <a:spAutoFit/>
          </a:bodyPr>
          <a:lstStyle/>
          <a:p>
            <a:pPr>
              <a:lnSpc>
                <a:spcPts val="2400"/>
              </a:lnSpc>
            </a:pPr>
            <a:r>
              <a:rPr lang="en-US" dirty="0">
                <a:latin typeface="+mj-lt"/>
              </a:rPr>
              <a:t>Project/Program Managers | Functional and Technical CRM Specialists | Business Intelligence Experts | ABAP/</a:t>
            </a:r>
            <a:r>
              <a:rPr lang="en-US" dirty="0" err="1">
                <a:latin typeface="+mj-lt"/>
              </a:rPr>
              <a:t>Netweaver</a:t>
            </a:r>
            <a:r>
              <a:rPr lang="en-US" dirty="0">
                <a:latin typeface="+mj-lt"/>
              </a:rPr>
              <a:t> Technology Specialists | BASIS Experts | SAP Functional Experts | Quality Assurance Teams</a:t>
            </a:r>
            <a:endParaRPr lang="en-US" sz="2400" dirty="0">
              <a:latin typeface="+mj-lt"/>
            </a:endParaRPr>
          </a:p>
        </p:txBody>
      </p:sp>
      <p:grpSp>
        <p:nvGrpSpPr>
          <p:cNvPr id="34" name="Group 33">
            <a:extLst>
              <a:ext uri="{FF2B5EF4-FFF2-40B4-BE49-F238E27FC236}">
                <a16:creationId xmlns:a16="http://schemas.microsoft.com/office/drawing/2014/main" id="{16DBBA21-FD2F-4FC3-B719-6B0961E152DF}"/>
              </a:ext>
            </a:extLst>
          </p:cNvPr>
          <p:cNvGrpSpPr/>
          <p:nvPr/>
        </p:nvGrpSpPr>
        <p:grpSpPr>
          <a:xfrm>
            <a:off x="879230" y="3382822"/>
            <a:ext cx="10025608" cy="3071194"/>
            <a:chOff x="879230" y="3302140"/>
            <a:chExt cx="10025608" cy="3071194"/>
          </a:xfrm>
        </p:grpSpPr>
        <p:grpSp>
          <p:nvGrpSpPr>
            <p:cNvPr id="31" name="Group 30">
              <a:extLst>
                <a:ext uri="{FF2B5EF4-FFF2-40B4-BE49-F238E27FC236}">
                  <a16:creationId xmlns:a16="http://schemas.microsoft.com/office/drawing/2014/main" id="{2AC5FD8A-F548-4255-A4B8-8D45635E89A3}"/>
                </a:ext>
              </a:extLst>
            </p:cNvPr>
            <p:cNvGrpSpPr/>
            <p:nvPr/>
          </p:nvGrpSpPr>
          <p:grpSpPr>
            <a:xfrm>
              <a:off x="879230" y="3302140"/>
              <a:ext cx="2932750" cy="3071194"/>
              <a:chOff x="879230" y="3302140"/>
              <a:chExt cx="2932750" cy="3071194"/>
            </a:xfrm>
          </p:grpSpPr>
          <p:grpSp>
            <p:nvGrpSpPr>
              <p:cNvPr id="28" name="Group 27">
                <a:extLst>
                  <a:ext uri="{FF2B5EF4-FFF2-40B4-BE49-F238E27FC236}">
                    <a16:creationId xmlns:a16="http://schemas.microsoft.com/office/drawing/2014/main" id="{4A60B170-C946-41A4-9EFF-F48018E3DF4B}"/>
                  </a:ext>
                </a:extLst>
              </p:cNvPr>
              <p:cNvGrpSpPr/>
              <p:nvPr/>
            </p:nvGrpSpPr>
            <p:grpSpPr>
              <a:xfrm>
                <a:off x="880597" y="3302140"/>
                <a:ext cx="2931383" cy="646331"/>
                <a:chOff x="880597" y="3302140"/>
                <a:chExt cx="2931383" cy="646331"/>
              </a:xfrm>
            </p:grpSpPr>
            <p:sp>
              <p:nvSpPr>
                <p:cNvPr id="10" name="TextBox 9">
                  <a:extLst>
                    <a:ext uri="{FF2B5EF4-FFF2-40B4-BE49-F238E27FC236}">
                      <a16:creationId xmlns:a16="http://schemas.microsoft.com/office/drawing/2014/main" id="{27411D77-C4F8-41ED-98D3-310026100EB4}"/>
                    </a:ext>
                  </a:extLst>
                </p:cNvPr>
                <p:cNvSpPr txBox="1"/>
                <p:nvPr/>
              </p:nvSpPr>
              <p:spPr>
                <a:xfrm>
                  <a:off x="1520677" y="3302140"/>
                  <a:ext cx="2291303" cy="646331"/>
                </a:xfrm>
                <a:prstGeom prst="rect">
                  <a:avLst/>
                </a:prstGeom>
                <a:noFill/>
              </p:spPr>
              <p:txBody>
                <a:bodyPr wrap="square" rtlCol="0">
                  <a:spAutoFit/>
                </a:bodyPr>
                <a:lstStyle/>
                <a:p>
                  <a:r>
                    <a:rPr lang="en-US" b="1" dirty="0">
                      <a:solidFill>
                        <a:srgbClr val="0070C0"/>
                      </a:solidFill>
                      <a:latin typeface="+mj-lt"/>
                    </a:rPr>
                    <a:t>Process &amp;</a:t>
                  </a:r>
                  <a:br>
                    <a:rPr lang="en-US" b="1" dirty="0">
                      <a:solidFill>
                        <a:srgbClr val="0070C0"/>
                      </a:solidFill>
                      <a:latin typeface="+mj-lt"/>
                    </a:rPr>
                  </a:br>
                  <a:r>
                    <a:rPr lang="en-US" b="1" dirty="0">
                      <a:solidFill>
                        <a:srgbClr val="0070C0"/>
                      </a:solidFill>
                      <a:latin typeface="+mj-lt"/>
                    </a:rPr>
                    <a:t>Procedures</a:t>
                  </a:r>
                  <a:endParaRPr lang="en-US" sz="2400" b="1" dirty="0">
                    <a:solidFill>
                      <a:srgbClr val="0070C0"/>
                    </a:solidFill>
                    <a:latin typeface="+mj-lt"/>
                  </a:endParaRPr>
                </a:p>
              </p:txBody>
            </p:sp>
            <p:pic>
              <p:nvPicPr>
                <p:cNvPr id="15" name="Graphic 14" descr="Checklist">
                  <a:extLst>
                    <a:ext uri="{FF2B5EF4-FFF2-40B4-BE49-F238E27FC236}">
                      <a16:creationId xmlns:a16="http://schemas.microsoft.com/office/drawing/2014/main" id="{C1AEAA9B-081A-4B78-81B2-2A14AE0254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0597" y="3302140"/>
                  <a:ext cx="640080" cy="640080"/>
                </a:xfrm>
                <a:prstGeom prst="rect">
                  <a:avLst/>
                </a:prstGeom>
              </p:spPr>
            </p:pic>
          </p:grpSp>
          <p:sp>
            <p:nvSpPr>
              <p:cNvPr id="20" name="TextBox 19">
                <a:extLst>
                  <a:ext uri="{FF2B5EF4-FFF2-40B4-BE49-F238E27FC236}">
                    <a16:creationId xmlns:a16="http://schemas.microsoft.com/office/drawing/2014/main" id="{9950B8E4-221F-4465-9B1D-CBAECA9C58D7}"/>
                  </a:ext>
                </a:extLst>
              </p:cNvPr>
              <p:cNvSpPr txBox="1"/>
              <p:nvPr/>
            </p:nvSpPr>
            <p:spPr>
              <a:xfrm>
                <a:off x="879230" y="4203509"/>
                <a:ext cx="2932750" cy="2169825"/>
              </a:xfrm>
              <a:prstGeom prst="rect">
                <a:avLst/>
              </a:prstGeom>
              <a:noFill/>
            </p:spPr>
            <p:txBody>
              <a:bodyPr wrap="square" rtlCol="0">
                <a:spAutoFit/>
              </a:bodyPr>
              <a:lstStyle/>
              <a:p>
                <a:pPr marL="285750" indent="-285750">
                  <a:lnSpc>
                    <a:spcPts val="1800"/>
                  </a:lnSpc>
                  <a:buFont typeface="Arial" panose="020B0604020202020204" pitchFamily="34" charset="0"/>
                  <a:buChar char="•"/>
                  <a:defRPr/>
                </a:pPr>
                <a:r>
                  <a:rPr lang="en-US" altLang="en-US" sz="1400" dirty="0">
                    <a:latin typeface="+mj-lt"/>
                  </a:rPr>
                  <a:t>Biometric and fingerprinting access cards, complete tracking/ trail</a:t>
                </a:r>
              </a:p>
              <a:p>
                <a:pPr marL="285750" indent="-285750">
                  <a:lnSpc>
                    <a:spcPts val="1800"/>
                  </a:lnSpc>
                  <a:buFont typeface="Arial" panose="020B0604020202020204" pitchFamily="34" charset="0"/>
                  <a:buChar char="•"/>
                  <a:defRPr/>
                </a:pPr>
                <a:r>
                  <a:rPr lang="en-US" altLang="en-US" sz="1400" dirty="0">
                    <a:latin typeface="+mj-lt"/>
                  </a:rPr>
                  <a:t>Virtual-LAN for dedicated teams</a:t>
                </a:r>
              </a:p>
              <a:p>
                <a:pPr marL="285750" indent="-285750">
                  <a:lnSpc>
                    <a:spcPts val="1800"/>
                  </a:lnSpc>
                  <a:buFont typeface="Arial" panose="020B0604020202020204" pitchFamily="34" charset="0"/>
                  <a:buChar char="•"/>
                  <a:defRPr/>
                </a:pPr>
                <a:r>
                  <a:rPr lang="en-US" altLang="en-US" sz="1400" dirty="0">
                    <a:latin typeface="+mj-lt"/>
                  </a:rPr>
                  <a:t>Physical separation between teams, control over portable media/mails, etc.</a:t>
                </a:r>
              </a:p>
              <a:p>
                <a:pPr marL="285750" indent="-285750">
                  <a:lnSpc>
                    <a:spcPts val="1800"/>
                  </a:lnSpc>
                  <a:buFont typeface="Arial" panose="020B0604020202020204" pitchFamily="34" charset="0"/>
                  <a:buChar char="•"/>
                  <a:defRPr/>
                </a:pPr>
                <a:r>
                  <a:rPr lang="en-US" altLang="en-US" sz="1400" dirty="0">
                    <a:latin typeface="+mj-lt"/>
                  </a:rPr>
                  <a:t>Firewall administrative procedures and regular audit log review</a:t>
                </a:r>
                <a:endParaRPr lang="en-US" sz="1400" dirty="0">
                  <a:latin typeface="+mj-lt"/>
                </a:endParaRPr>
              </a:p>
            </p:txBody>
          </p:sp>
        </p:grpSp>
        <p:grpSp>
          <p:nvGrpSpPr>
            <p:cNvPr id="32" name="Group 31">
              <a:extLst>
                <a:ext uri="{FF2B5EF4-FFF2-40B4-BE49-F238E27FC236}">
                  <a16:creationId xmlns:a16="http://schemas.microsoft.com/office/drawing/2014/main" id="{BA559D88-2DA3-40A0-9D18-ACADB2A0CF83}"/>
                </a:ext>
              </a:extLst>
            </p:cNvPr>
            <p:cNvGrpSpPr/>
            <p:nvPr/>
          </p:nvGrpSpPr>
          <p:grpSpPr>
            <a:xfrm>
              <a:off x="4401649" y="3302140"/>
              <a:ext cx="2956760" cy="2609528"/>
              <a:chOff x="4401649" y="3302140"/>
              <a:chExt cx="2956760" cy="2609528"/>
            </a:xfrm>
          </p:grpSpPr>
          <p:grpSp>
            <p:nvGrpSpPr>
              <p:cNvPr id="29" name="Group 28">
                <a:extLst>
                  <a:ext uri="{FF2B5EF4-FFF2-40B4-BE49-F238E27FC236}">
                    <a16:creationId xmlns:a16="http://schemas.microsoft.com/office/drawing/2014/main" id="{697CABFD-2AB0-4707-A366-49C295F4D676}"/>
                  </a:ext>
                </a:extLst>
              </p:cNvPr>
              <p:cNvGrpSpPr/>
              <p:nvPr/>
            </p:nvGrpSpPr>
            <p:grpSpPr>
              <a:xfrm>
                <a:off x="4407098" y="3302140"/>
                <a:ext cx="2951311" cy="640080"/>
                <a:chOff x="4407098" y="3302140"/>
                <a:chExt cx="2951311" cy="640080"/>
              </a:xfrm>
            </p:grpSpPr>
            <p:sp>
              <p:nvSpPr>
                <p:cNvPr id="11" name="TextBox 10">
                  <a:extLst>
                    <a:ext uri="{FF2B5EF4-FFF2-40B4-BE49-F238E27FC236}">
                      <a16:creationId xmlns:a16="http://schemas.microsoft.com/office/drawing/2014/main" id="{9E5808E1-254D-41F2-9FA1-F954B2BE439B}"/>
                    </a:ext>
                  </a:extLst>
                </p:cNvPr>
                <p:cNvSpPr txBox="1"/>
                <p:nvPr/>
              </p:nvSpPr>
              <p:spPr>
                <a:xfrm>
                  <a:off x="5047178" y="3302140"/>
                  <a:ext cx="2311231" cy="369332"/>
                </a:xfrm>
                <a:prstGeom prst="rect">
                  <a:avLst/>
                </a:prstGeom>
                <a:noFill/>
              </p:spPr>
              <p:txBody>
                <a:bodyPr wrap="square" rtlCol="0">
                  <a:spAutoFit/>
                </a:bodyPr>
                <a:lstStyle/>
                <a:p>
                  <a:r>
                    <a:rPr lang="en-US" b="1" dirty="0">
                      <a:solidFill>
                        <a:srgbClr val="0070C0"/>
                      </a:solidFill>
                      <a:latin typeface="+mj-lt"/>
                    </a:rPr>
                    <a:t>Training</a:t>
                  </a:r>
                  <a:endParaRPr lang="en-US" sz="2400" b="1" dirty="0">
                    <a:solidFill>
                      <a:srgbClr val="0070C0"/>
                    </a:solidFill>
                    <a:latin typeface="+mj-lt"/>
                  </a:endParaRPr>
                </a:p>
              </p:txBody>
            </p:sp>
            <p:pic>
              <p:nvPicPr>
                <p:cNvPr id="17" name="Graphic 16" descr="Lecturer">
                  <a:extLst>
                    <a:ext uri="{FF2B5EF4-FFF2-40B4-BE49-F238E27FC236}">
                      <a16:creationId xmlns:a16="http://schemas.microsoft.com/office/drawing/2014/main" id="{9026CCE2-8F01-43B2-9291-C84A705BDA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7098" y="3302140"/>
                  <a:ext cx="640080" cy="640080"/>
                </a:xfrm>
                <a:prstGeom prst="rect">
                  <a:avLst/>
                </a:prstGeom>
              </p:spPr>
            </p:pic>
          </p:grpSp>
          <p:sp>
            <p:nvSpPr>
              <p:cNvPr id="21" name="TextBox 20">
                <a:extLst>
                  <a:ext uri="{FF2B5EF4-FFF2-40B4-BE49-F238E27FC236}">
                    <a16:creationId xmlns:a16="http://schemas.microsoft.com/office/drawing/2014/main" id="{71B9F49D-295F-4480-8E48-561200919A24}"/>
                  </a:ext>
                </a:extLst>
              </p:cNvPr>
              <p:cNvSpPr txBox="1"/>
              <p:nvPr/>
            </p:nvSpPr>
            <p:spPr>
              <a:xfrm>
                <a:off x="4401649" y="4203508"/>
                <a:ext cx="2932750" cy="1708160"/>
              </a:xfrm>
              <a:prstGeom prst="rect">
                <a:avLst/>
              </a:prstGeom>
              <a:noFill/>
            </p:spPr>
            <p:txBody>
              <a:bodyPr wrap="square" rtlCol="0">
                <a:spAutoFit/>
              </a:bodyPr>
              <a:lstStyle/>
              <a:p>
                <a:pPr marL="285750" indent="-285750">
                  <a:lnSpc>
                    <a:spcPts val="1800"/>
                  </a:lnSpc>
                  <a:buFont typeface="Arial" panose="020B0604020202020204" pitchFamily="34" charset="0"/>
                  <a:buChar char="•"/>
                  <a:defRPr/>
                </a:pPr>
                <a:r>
                  <a:rPr lang="en-IN" altLang="en-US" sz="1400" dirty="0">
                    <a:latin typeface="+mj-lt"/>
                  </a:rPr>
                  <a:t>Drive to create an IP-focused environment</a:t>
                </a:r>
              </a:p>
              <a:p>
                <a:pPr marL="285750" indent="-285750">
                  <a:lnSpc>
                    <a:spcPts val="1800"/>
                  </a:lnSpc>
                  <a:buFont typeface="Arial" panose="020B0604020202020204" pitchFamily="34" charset="0"/>
                  <a:buChar char="•"/>
                  <a:defRPr/>
                </a:pPr>
                <a:r>
                  <a:rPr lang="en-IN" altLang="en-US" sz="1400" dirty="0">
                    <a:latin typeface="+mj-lt"/>
                  </a:rPr>
                  <a:t>Regular workshops educating employees on IP rights</a:t>
                </a:r>
              </a:p>
              <a:p>
                <a:pPr marL="285750" indent="-285750">
                  <a:lnSpc>
                    <a:spcPts val="1800"/>
                  </a:lnSpc>
                  <a:buFont typeface="Arial" panose="020B0604020202020204" pitchFamily="34" charset="0"/>
                  <a:buChar char="•"/>
                  <a:defRPr/>
                </a:pPr>
                <a:r>
                  <a:rPr lang="en-IN" altLang="en-US" sz="1400" dirty="0">
                    <a:latin typeface="+mj-lt"/>
                  </a:rPr>
                  <a:t>Enforcement of IP protection in employment contracts by tough penalties</a:t>
                </a:r>
                <a:endParaRPr lang="en-US" sz="1400" dirty="0">
                  <a:latin typeface="+mj-lt"/>
                </a:endParaRPr>
              </a:p>
            </p:txBody>
          </p:sp>
        </p:grpSp>
        <p:grpSp>
          <p:nvGrpSpPr>
            <p:cNvPr id="33" name="Group 32">
              <a:extLst>
                <a:ext uri="{FF2B5EF4-FFF2-40B4-BE49-F238E27FC236}">
                  <a16:creationId xmlns:a16="http://schemas.microsoft.com/office/drawing/2014/main" id="{3B1CF897-16A6-47D4-9502-0899266125D1}"/>
                </a:ext>
              </a:extLst>
            </p:cNvPr>
            <p:cNvGrpSpPr/>
            <p:nvPr/>
          </p:nvGrpSpPr>
          <p:grpSpPr>
            <a:xfrm>
              <a:off x="7953527" y="3302140"/>
              <a:ext cx="2951311" cy="2840360"/>
              <a:chOff x="7953527" y="3302140"/>
              <a:chExt cx="2951311" cy="2840360"/>
            </a:xfrm>
          </p:grpSpPr>
          <p:grpSp>
            <p:nvGrpSpPr>
              <p:cNvPr id="30" name="Group 29">
                <a:extLst>
                  <a:ext uri="{FF2B5EF4-FFF2-40B4-BE49-F238E27FC236}">
                    <a16:creationId xmlns:a16="http://schemas.microsoft.com/office/drawing/2014/main" id="{4B331286-9DC5-407C-80A9-B02667283EBB}"/>
                  </a:ext>
                </a:extLst>
              </p:cNvPr>
              <p:cNvGrpSpPr/>
              <p:nvPr/>
            </p:nvGrpSpPr>
            <p:grpSpPr>
              <a:xfrm>
                <a:off x="7953527" y="3302140"/>
                <a:ext cx="2951311" cy="646331"/>
                <a:chOff x="7953527" y="3302140"/>
                <a:chExt cx="2951311" cy="646331"/>
              </a:xfrm>
            </p:grpSpPr>
            <p:sp>
              <p:nvSpPr>
                <p:cNvPr id="13" name="TextBox 12">
                  <a:extLst>
                    <a:ext uri="{FF2B5EF4-FFF2-40B4-BE49-F238E27FC236}">
                      <a16:creationId xmlns:a16="http://schemas.microsoft.com/office/drawing/2014/main" id="{504B817C-F4EF-4BDC-B8C5-1669766BFF27}"/>
                    </a:ext>
                  </a:extLst>
                </p:cNvPr>
                <p:cNvSpPr txBox="1"/>
                <p:nvPr/>
              </p:nvSpPr>
              <p:spPr>
                <a:xfrm>
                  <a:off x="8593607" y="3302140"/>
                  <a:ext cx="2311231" cy="646331"/>
                </a:xfrm>
                <a:prstGeom prst="rect">
                  <a:avLst/>
                </a:prstGeom>
                <a:noFill/>
              </p:spPr>
              <p:txBody>
                <a:bodyPr wrap="square" rtlCol="0">
                  <a:spAutoFit/>
                </a:bodyPr>
                <a:lstStyle/>
                <a:p>
                  <a:r>
                    <a:rPr lang="en-US" b="1" dirty="0">
                      <a:solidFill>
                        <a:srgbClr val="0070C0"/>
                      </a:solidFill>
                      <a:latin typeface="+mj-lt"/>
                    </a:rPr>
                    <a:t>Customized</a:t>
                  </a:r>
                  <a:br>
                    <a:rPr lang="en-US" b="1" dirty="0">
                      <a:solidFill>
                        <a:srgbClr val="0070C0"/>
                      </a:solidFill>
                      <a:latin typeface="+mj-lt"/>
                    </a:rPr>
                  </a:br>
                  <a:r>
                    <a:rPr lang="en-US" b="1" dirty="0">
                      <a:solidFill>
                        <a:srgbClr val="0070C0"/>
                      </a:solidFill>
                      <a:latin typeface="+mj-lt"/>
                    </a:rPr>
                    <a:t>Protection</a:t>
                  </a:r>
                  <a:endParaRPr lang="en-US" sz="2400" b="1" dirty="0">
                    <a:solidFill>
                      <a:srgbClr val="0070C0"/>
                    </a:solidFill>
                    <a:latin typeface="+mj-lt"/>
                  </a:endParaRPr>
                </a:p>
              </p:txBody>
            </p:sp>
            <p:pic>
              <p:nvPicPr>
                <p:cNvPr id="19" name="Graphic 18" descr="Lock">
                  <a:extLst>
                    <a:ext uri="{FF2B5EF4-FFF2-40B4-BE49-F238E27FC236}">
                      <a16:creationId xmlns:a16="http://schemas.microsoft.com/office/drawing/2014/main" id="{08406B3A-10FD-4AC8-81DE-0A43B3277F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53527" y="3302140"/>
                  <a:ext cx="640080" cy="640080"/>
                </a:xfrm>
                <a:prstGeom prst="rect">
                  <a:avLst/>
                </a:prstGeom>
              </p:spPr>
            </p:pic>
          </p:grpSp>
          <p:sp>
            <p:nvSpPr>
              <p:cNvPr id="22" name="TextBox 21">
                <a:extLst>
                  <a:ext uri="{FF2B5EF4-FFF2-40B4-BE49-F238E27FC236}">
                    <a16:creationId xmlns:a16="http://schemas.microsoft.com/office/drawing/2014/main" id="{5312466F-0F3B-47C6-99F2-43ED3A5857B1}"/>
                  </a:ext>
                </a:extLst>
              </p:cNvPr>
              <p:cNvSpPr txBox="1"/>
              <p:nvPr/>
            </p:nvSpPr>
            <p:spPr>
              <a:xfrm>
                <a:off x="7953527" y="4203508"/>
                <a:ext cx="2932750" cy="1938992"/>
              </a:xfrm>
              <a:prstGeom prst="rect">
                <a:avLst/>
              </a:prstGeom>
              <a:noFill/>
            </p:spPr>
            <p:txBody>
              <a:bodyPr wrap="square" rtlCol="0">
                <a:spAutoFit/>
              </a:bodyPr>
              <a:lstStyle/>
              <a:p>
                <a:pPr marL="285750" indent="-285750">
                  <a:lnSpc>
                    <a:spcPts val="1800"/>
                  </a:lnSpc>
                  <a:buFont typeface="Arial" panose="020B0604020202020204" pitchFamily="34" charset="0"/>
                  <a:buChar char="•"/>
                  <a:defRPr/>
                </a:pPr>
                <a:r>
                  <a:rPr lang="en-IN" altLang="en-US" sz="1400" dirty="0">
                    <a:latin typeface="+mj-lt"/>
                  </a:rPr>
                  <a:t>CCTV video surveillance, if required</a:t>
                </a:r>
              </a:p>
              <a:p>
                <a:pPr marL="285750" indent="-285750">
                  <a:lnSpc>
                    <a:spcPts val="1800"/>
                  </a:lnSpc>
                  <a:buFont typeface="Arial" panose="020B0604020202020204" pitchFamily="34" charset="0"/>
                  <a:buChar char="•"/>
                  <a:defRPr/>
                </a:pPr>
                <a:r>
                  <a:rPr lang="en-IN" altLang="en-US" sz="1400" dirty="0">
                    <a:latin typeface="+mj-lt"/>
                  </a:rPr>
                  <a:t>Biometric access control and verification systems</a:t>
                </a:r>
              </a:p>
              <a:p>
                <a:pPr marL="285750" indent="-285750">
                  <a:lnSpc>
                    <a:spcPts val="1800"/>
                  </a:lnSpc>
                  <a:buFont typeface="Arial" panose="020B0604020202020204" pitchFamily="34" charset="0"/>
                  <a:buChar char="•"/>
                  <a:defRPr/>
                </a:pPr>
                <a:r>
                  <a:rPr lang="en-IN" altLang="en-US" sz="1400" dirty="0">
                    <a:latin typeface="+mj-lt"/>
                  </a:rPr>
                  <a:t>No removable media; disabled USB ports</a:t>
                </a:r>
              </a:p>
              <a:p>
                <a:pPr marL="285750" indent="-285750">
                  <a:lnSpc>
                    <a:spcPts val="1800"/>
                  </a:lnSpc>
                  <a:buFont typeface="Arial" panose="020B0604020202020204" pitchFamily="34" charset="0"/>
                  <a:buChar char="•"/>
                  <a:defRPr/>
                </a:pPr>
                <a:r>
                  <a:rPr lang="en-IN" altLang="en-US" sz="1400" dirty="0">
                    <a:latin typeface="+mj-lt"/>
                  </a:rPr>
                  <a:t>Restricted internet access</a:t>
                </a:r>
              </a:p>
              <a:p>
                <a:pPr marL="285750" indent="-285750">
                  <a:lnSpc>
                    <a:spcPts val="1800"/>
                  </a:lnSpc>
                  <a:buFont typeface="Arial" panose="020B0604020202020204" pitchFamily="34" charset="0"/>
                  <a:buChar char="•"/>
                  <a:defRPr/>
                </a:pPr>
                <a:r>
                  <a:rPr lang="en-IN" altLang="en-US" sz="1400" dirty="0">
                    <a:latin typeface="+mj-lt"/>
                  </a:rPr>
                  <a:t>Document destruction</a:t>
                </a:r>
              </a:p>
            </p:txBody>
          </p:sp>
        </p:grpSp>
        <p:cxnSp>
          <p:nvCxnSpPr>
            <p:cNvPr id="23" name="Straight Connector 22">
              <a:extLst>
                <a:ext uri="{FF2B5EF4-FFF2-40B4-BE49-F238E27FC236}">
                  <a16:creationId xmlns:a16="http://schemas.microsoft.com/office/drawing/2014/main" id="{D0593CE3-B807-4E37-9D1A-B02989530E34}"/>
                </a:ext>
              </a:extLst>
            </p:cNvPr>
            <p:cNvCxnSpPr>
              <a:cxnSpLocks/>
            </p:cNvCxnSpPr>
            <p:nvPr/>
          </p:nvCxnSpPr>
          <p:spPr>
            <a:xfrm>
              <a:off x="4055135" y="4203508"/>
              <a:ext cx="0" cy="1924334"/>
            </a:xfrm>
            <a:prstGeom prst="line">
              <a:avLst/>
            </a:prstGeom>
            <a:ln w="6350">
              <a:solidFill>
                <a:schemeClr val="bg1">
                  <a:lumMod val="95000"/>
                </a:schemeClr>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19977A33-CC66-4830-A01A-ED80F7A5F082}"/>
                </a:ext>
              </a:extLst>
            </p:cNvPr>
            <p:cNvCxnSpPr>
              <a:cxnSpLocks/>
            </p:cNvCxnSpPr>
            <p:nvPr/>
          </p:nvCxnSpPr>
          <p:spPr>
            <a:xfrm>
              <a:off x="7523949" y="4212606"/>
              <a:ext cx="0" cy="1924334"/>
            </a:xfrm>
            <a:prstGeom prst="line">
              <a:avLst/>
            </a:prstGeom>
            <a:ln w="6350">
              <a:solidFill>
                <a:schemeClr val="bg1">
                  <a:lumMod val="95000"/>
                </a:schemeClr>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670007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2.fpfis.tech.ec.europa.eu/epale/cdn/farfuture/zyCc91MbTDkK32pLfEUmQadxQL_4RTvhmcd_Q1NgWu0/mtime:1428657993/sites/epale/files/digital_learning_new.jpg">
            <a:extLst>
              <a:ext uri="{FF2B5EF4-FFF2-40B4-BE49-F238E27FC236}">
                <a16:creationId xmlns:a16="http://schemas.microsoft.com/office/drawing/2014/main" id="{F8530A25-B2C6-49C0-9B65-EA7EA331D33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CFF7FC6-A96C-4BBD-90D9-264240EA7B29}"/>
              </a:ext>
            </a:extLst>
          </p:cNvPr>
          <p:cNvGrpSpPr/>
          <p:nvPr/>
        </p:nvGrpSpPr>
        <p:grpSpPr>
          <a:xfrm>
            <a:off x="7014950" y="972408"/>
            <a:ext cx="4244453" cy="4913194"/>
            <a:chOff x="7014950" y="972408"/>
            <a:chExt cx="4244453" cy="4913194"/>
          </a:xfrm>
        </p:grpSpPr>
        <p:grpSp>
          <p:nvGrpSpPr>
            <p:cNvPr id="5" name="Group 4">
              <a:extLst>
                <a:ext uri="{FF2B5EF4-FFF2-40B4-BE49-F238E27FC236}">
                  <a16:creationId xmlns:a16="http://schemas.microsoft.com/office/drawing/2014/main" id="{0B32D11A-A224-4F21-90AD-772C60AC34EB}"/>
                </a:ext>
              </a:extLst>
            </p:cNvPr>
            <p:cNvGrpSpPr/>
            <p:nvPr/>
          </p:nvGrpSpPr>
          <p:grpSpPr>
            <a:xfrm>
              <a:off x="7014950" y="972408"/>
              <a:ext cx="4244453" cy="4913194"/>
              <a:chOff x="7014950" y="972408"/>
              <a:chExt cx="4244453" cy="4913194"/>
            </a:xfrm>
          </p:grpSpPr>
          <p:sp>
            <p:nvSpPr>
              <p:cNvPr id="2" name="Rectangle 1">
                <a:extLst>
                  <a:ext uri="{FF2B5EF4-FFF2-40B4-BE49-F238E27FC236}">
                    <a16:creationId xmlns:a16="http://schemas.microsoft.com/office/drawing/2014/main" id="{54FCB5C2-F4AF-4576-B179-C08F964C312B}"/>
                  </a:ext>
                </a:extLst>
              </p:cNvPr>
              <p:cNvSpPr/>
              <p:nvPr/>
            </p:nvSpPr>
            <p:spPr>
              <a:xfrm>
                <a:off x="7014950" y="972408"/>
                <a:ext cx="4244453" cy="491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7" name="Rectangle 6">
                <a:extLst>
                  <a:ext uri="{FF2B5EF4-FFF2-40B4-BE49-F238E27FC236}">
                    <a16:creationId xmlns:a16="http://schemas.microsoft.com/office/drawing/2014/main" id="{033341DF-FCC4-4714-A809-68F83E069D51}"/>
                  </a:ext>
                </a:extLst>
              </p:cNvPr>
              <p:cNvSpPr/>
              <p:nvPr/>
            </p:nvSpPr>
            <p:spPr>
              <a:xfrm>
                <a:off x="7171898" y="1115709"/>
                <a:ext cx="3930556" cy="46265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grpSp>
        <p:sp>
          <p:nvSpPr>
            <p:cNvPr id="3" name="TextBox 2">
              <a:extLst>
                <a:ext uri="{FF2B5EF4-FFF2-40B4-BE49-F238E27FC236}">
                  <a16:creationId xmlns:a16="http://schemas.microsoft.com/office/drawing/2014/main" id="{CA5C5545-25ED-4602-9A8E-26BF488CD5DE}"/>
                </a:ext>
              </a:extLst>
            </p:cNvPr>
            <p:cNvSpPr txBox="1"/>
            <p:nvPr/>
          </p:nvSpPr>
          <p:spPr>
            <a:xfrm>
              <a:off x="7294729" y="1241946"/>
              <a:ext cx="3684895" cy="3046988"/>
            </a:xfrm>
            <a:prstGeom prst="rect">
              <a:avLst/>
            </a:prstGeom>
            <a:noFill/>
          </p:spPr>
          <p:txBody>
            <a:bodyPr wrap="square" rtlCol="0">
              <a:spAutoFit/>
            </a:bodyPr>
            <a:lstStyle/>
            <a:p>
              <a:pPr algn="ctr"/>
              <a:r>
                <a:rPr lang="en-US" sz="4000" b="1" dirty="0">
                  <a:solidFill>
                    <a:schemeClr val="accent2"/>
                  </a:solidFill>
                  <a:latin typeface="+mj-lt"/>
                </a:rPr>
                <a:t>Digital Learning</a:t>
              </a:r>
              <a:endParaRPr lang="en-US" sz="3200" b="1" dirty="0">
                <a:solidFill>
                  <a:schemeClr val="accent2"/>
                </a:solidFill>
                <a:latin typeface="+mj-lt"/>
              </a:endParaRPr>
            </a:p>
            <a:p>
              <a:pPr algn="ctr"/>
              <a:endParaRPr lang="en-US" sz="3200" dirty="0">
                <a:solidFill>
                  <a:schemeClr val="accent2"/>
                </a:solidFill>
                <a:latin typeface="+mj-lt"/>
              </a:endParaRPr>
            </a:p>
            <a:p>
              <a:pPr algn="ctr"/>
              <a:r>
                <a:rPr lang="en-US" sz="2400" dirty="0">
                  <a:solidFill>
                    <a:schemeClr val="tx1">
                      <a:lumMod val="75000"/>
                      <a:lumOff val="25000"/>
                    </a:schemeClr>
                  </a:solidFill>
                  <a:latin typeface="+mj-lt"/>
                </a:rPr>
                <a:t>A combination of digital and physical modes of learning to ensure unified, augmented performance across teams</a:t>
              </a:r>
            </a:p>
          </p:txBody>
        </p:sp>
      </p:grpSp>
    </p:spTree>
    <p:extLst>
      <p:ext uri="{BB962C8B-B14F-4D97-AF65-F5344CB8AC3E}">
        <p14:creationId xmlns:p14="http://schemas.microsoft.com/office/powerpoint/2010/main" val="2011298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3BBFB52-22DB-4B83-A78B-67F94F3261BF}"/>
              </a:ext>
            </a:extLst>
          </p:cNvPr>
          <p:cNvSpPr txBox="1"/>
          <p:nvPr/>
        </p:nvSpPr>
        <p:spPr>
          <a:xfrm>
            <a:off x="7162800" y="1669347"/>
            <a:ext cx="4558145" cy="1200329"/>
          </a:xfrm>
          <a:prstGeom prst="rect">
            <a:avLst/>
          </a:prstGeom>
          <a:noFill/>
        </p:spPr>
        <p:txBody>
          <a:bodyPr wrap="square" rtlCol="0">
            <a:spAutoFit/>
          </a:bodyPr>
          <a:lstStyle/>
          <a:p>
            <a:r>
              <a:rPr lang="en-US" b="1" dirty="0">
                <a:solidFill>
                  <a:srgbClr val="0070C0"/>
                </a:solidFill>
                <a:latin typeface="+mj-lt"/>
              </a:rPr>
              <a:t>Digital Content</a:t>
            </a:r>
            <a:br>
              <a:rPr lang="en-US" b="1" dirty="0">
                <a:solidFill>
                  <a:srgbClr val="0070C0"/>
                </a:solidFill>
                <a:latin typeface="+mj-lt"/>
              </a:rPr>
            </a:br>
            <a:r>
              <a:rPr lang="en-US" dirty="0">
                <a:latin typeface="+mj-lt"/>
              </a:rPr>
              <a:t>Videos, web applications, presentations, games, and more carefully woven into your personalized learning program</a:t>
            </a:r>
            <a:endParaRPr lang="en-US" b="1" dirty="0">
              <a:latin typeface="+mj-lt"/>
            </a:endParaRPr>
          </a:p>
        </p:txBody>
      </p:sp>
      <p:sp>
        <p:nvSpPr>
          <p:cNvPr id="17" name="TextBox 16">
            <a:extLst>
              <a:ext uri="{FF2B5EF4-FFF2-40B4-BE49-F238E27FC236}">
                <a16:creationId xmlns:a16="http://schemas.microsoft.com/office/drawing/2014/main" id="{EA99E2AA-4C14-426E-BD69-44C4F38479AA}"/>
              </a:ext>
            </a:extLst>
          </p:cNvPr>
          <p:cNvSpPr txBox="1"/>
          <p:nvPr/>
        </p:nvSpPr>
        <p:spPr>
          <a:xfrm>
            <a:off x="7162801" y="3339801"/>
            <a:ext cx="4558144" cy="923330"/>
          </a:xfrm>
          <a:prstGeom prst="rect">
            <a:avLst/>
          </a:prstGeom>
          <a:noFill/>
        </p:spPr>
        <p:txBody>
          <a:bodyPr wrap="square" rtlCol="0">
            <a:spAutoFit/>
          </a:bodyPr>
          <a:lstStyle/>
          <a:p>
            <a:r>
              <a:rPr lang="en-US" b="1" dirty="0">
                <a:solidFill>
                  <a:srgbClr val="0070C0"/>
                </a:solidFill>
                <a:latin typeface="+mj-lt"/>
              </a:rPr>
              <a:t>Implement &amp; Evaluate</a:t>
            </a:r>
            <a:br>
              <a:rPr lang="en-US" b="1" dirty="0">
                <a:solidFill>
                  <a:srgbClr val="0070C0"/>
                </a:solidFill>
                <a:latin typeface="+mj-lt"/>
              </a:rPr>
            </a:br>
            <a:r>
              <a:rPr lang="en-US" dirty="0">
                <a:latin typeface="+mj-lt"/>
              </a:rPr>
              <a:t>Train-the trainer sessions, and constructive reviews to evaluate effectiveness</a:t>
            </a:r>
            <a:endParaRPr lang="en-US" b="1" dirty="0">
              <a:latin typeface="+mj-lt"/>
            </a:endParaRPr>
          </a:p>
        </p:txBody>
      </p:sp>
      <p:pic>
        <p:nvPicPr>
          <p:cNvPr id="25" name="Graphic 24" descr="Tools">
            <a:extLst>
              <a:ext uri="{FF2B5EF4-FFF2-40B4-BE49-F238E27FC236}">
                <a16:creationId xmlns:a16="http://schemas.microsoft.com/office/drawing/2014/main" id="{1629D0D0-13B6-4D23-A1D1-927DD70FE3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5023" y="3205767"/>
            <a:ext cx="914400" cy="914400"/>
          </a:xfrm>
          <a:prstGeom prst="rect">
            <a:avLst/>
          </a:prstGeom>
        </p:spPr>
      </p:pic>
      <p:pic>
        <p:nvPicPr>
          <p:cNvPr id="27" name="Graphic 26" descr="Voice">
            <a:extLst>
              <a:ext uri="{FF2B5EF4-FFF2-40B4-BE49-F238E27FC236}">
                <a16:creationId xmlns:a16="http://schemas.microsoft.com/office/drawing/2014/main" id="{0A22DB7B-BF68-44F2-AACD-7BB8C137EC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5023" y="1535313"/>
            <a:ext cx="914400" cy="914400"/>
          </a:xfrm>
          <a:prstGeom prst="rect">
            <a:avLst/>
          </a:prstGeom>
        </p:spPr>
      </p:pic>
      <p:sp>
        <p:nvSpPr>
          <p:cNvPr id="2" name="Shape 118">
            <a:extLst>
              <a:ext uri="{FF2B5EF4-FFF2-40B4-BE49-F238E27FC236}">
                <a16:creationId xmlns:a16="http://schemas.microsoft.com/office/drawing/2014/main" id="{9E023B72-F2F2-4FCD-8EBB-1A1AB40A9108}"/>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Digital Learning Services</a:t>
            </a:r>
          </a:p>
        </p:txBody>
      </p:sp>
      <p:cxnSp>
        <p:nvCxnSpPr>
          <p:cNvPr id="3" name="Shape 155">
            <a:extLst>
              <a:ext uri="{FF2B5EF4-FFF2-40B4-BE49-F238E27FC236}">
                <a16:creationId xmlns:a16="http://schemas.microsoft.com/office/drawing/2014/main" id="{DA3D3BFA-0652-479C-BC08-ABD831B9FDD6}"/>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grpSp>
        <p:nvGrpSpPr>
          <p:cNvPr id="7" name="Group 6">
            <a:extLst>
              <a:ext uri="{FF2B5EF4-FFF2-40B4-BE49-F238E27FC236}">
                <a16:creationId xmlns:a16="http://schemas.microsoft.com/office/drawing/2014/main" id="{13C61B58-3F3F-4D6E-96B8-C9445AE4EC17}"/>
              </a:ext>
            </a:extLst>
          </p:cNvPr>
          <p:cNvGrpSpPr/>
          <p:nvPr/>
        </p:nvGrpSpPr>
        <p:grpSpPr>
          <a:xfrm>
            <a:off x="323850" y="952214"/>
            <a:ext cx="5619750" cy="476231"/>
            <a:chOff x="323850" y="952214"/>
            <a:chExt cx="5619750" cy="476231"/>
          </a:xfrm>
        </p:grpSpPr>
        <p:sp>
          <p:nvSpPr>
            <p:cNvPr id="8" name="TextBox 7">
              <a:extLst>
                <a:ext uri="{FF2B5EF4-FFF2-40B4-BE49-F238E27FC236}">
                  <a16:creationId xmlns:a16="http://schemas.microsoft.com/office/drawing/2014/main" id="{DB6BB2D4-3C02-475D-81D1-C0D02332A532}"/>
                </a:ext>
              </a:extLst>
            </p:cNvPr>
            <p:cNvSpPr txBox="1"/>
            <p:nvPr/>
          </p:nvSpPr>
          <p:spPr>
            <a:xfrm>
              <a:off x="323850" y="952214"/>
              <a:ext cx="5619750" cy="461665"/>
            </a:xfrm>
            <a:prstGeom prst="rect">
              <a:avLst/>
            </a:prstGeom>
            <a:noFill/>
          </p:spPr>
          <p:txBody>
            <a:bodyPr wrap="square" rtlCol="0">
              <a:spAutoFit/>
            </a:bodyPr>
            <a:lstStyle/>
            <a:p>
              <a:r>
                <a:rPr lang="en-US" sz="2400" b="1" dirty="0">
                  <a:latin typeface="+mj-lt"/>
                </a:rPr>
                <a:t>Offerings</a:t>
              </a:r>
              <a:endParaRPr lang="en-US" b="1" dirty="0">
                <a:latin typeface="+mj-lt"/>
              </a:endParaRPr>
            </a:p>
          </p:txBody>
        </p:sp>
        <p:cxnSp>
          <p:nvCxnSpPr>
            <p:cNvPr id="9" name="Straight Connector 8">
              <a:extLst>
                <a:ext uri="{FF2B5EF4-FFF2-40B4-BE49-F238E27FC236}">
                  <a16:creationId xmlns:a16="http://schemas.microsoft.com/office/drawing/2014/main" id="{9CC72C48-2EBD-42BC-8B33-FC105FABEA01}"/>
                </a:ext>
              </a:extLst>
            </p:cNvPr>
            <p:cNvCxnSpPr>
              <a:cxnSpLocks/>
            </p:cNvCxnSpPr>
            <p:nvPr/>
          </p:nvCxnSpPr>
          <p:spPr>
            <a:xfrm>
              <a:off x="419386" y="1428445"/>
              <a:ext cx="19444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1" name="Graphic 10" descr="Magnifying glass">
            <a:extLst>
              <a:ext uri="{FF2B5EF4-FFF2-40B4-BE49-F238E27FC236}">
                <a16:creationId xmlns:a16="http://schemas.microsoft.com/office/drawing/2014/main" id="{A42872BC-6D91-4EA8-BEE5-8647BFC7F4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3850" y="1494398"/>
            <a:ext cx="914400" cy="914400"/>
          </a:xfrm>
          <a:prstGeom prst="rect">
            <a:avLst/>
          </a:prstGeom>
        </p:spPr>
      </p:pic>
      <p:sp>
        <p:nvSpPr>
          <p:cNvPr id="14" name="TextBox 13">
            <a:extLst>
              <a:ext uri="{FF2B5EF4-FFF2-40B4-BE49-F238E27FC236}">
                <a16:creationId xmlns:a16="http://schemas.microsoft.com/office/drawing/2014/main" id="{9AA10F90-75A7-4699-86C3-C4594388D997}"/>
              </a:ext>
            </a:extLst>
          </p:cNvPr>
          <p:cNvSpPr txBox="1"/>
          <p:nvPr/>
        </p:nvSpPr>
        <p:spPr>
          <a:xfrm>
            <a:off x="1391627" y="3298886"/>
            <a:ext cx="4274883" cy="1200329"/>
          </a:xfrm>
          <a:prstGeom prst="rect">
            <a:avLst/>
          </a:prstGeom>
          <a:noFill/>
        </p:spPr>
        <p:txBody>
          <a:bodyPr wrap="square" rtlCol="0">
            <a:spAutoFit/>
          </a:bodyPr>
          <a:lstStyle/>
          <a:p>
            <a:r>
              <a:rPr lang="en-US" b="1" dirty="0">
                <a:solidFill>
                  <a:srgbClr val="0070C0"/>
                </a:solidFill>
                <a:latin typeface="+mj-lt"/>
              </a:rPr>
              <a:t>Instructional Design</a:t>
            </a:r>
            <a:br>
              <a:rPr lang="en-US" b="1" dirty="0">
                <a:latin typeface="+mj-lt"/>
              </a:rPr>
            </a:br>
            <a:r>
              <a:rPr lang="en-US" dirty="0">
                <a:latin typeface="+mj-lt"/>
              </a:rPr>
              <a:t>A goal-driven, learn-by-doing approach to determine and create what a participant can thoroughly understand and store, long-term</a:t>
            </a:r>
            <a:endParaRPr lang="en-US" b="1" dirty="0">
              <a:latin typeface="+mj-lt"/>
            </a:endParaRPr>
          </a:p>
        </p:txBody>
      </p:sp>
      <p:sp>
        <p:nvSpPr>
          <p:cNvPr id="15" name="TextBox 14">
            <a:extLst>
              <a:ext uri="{FF2B5EF4-FFF2-40B4-BE49-F238E27FC236}">
                <a16:creationId xmlns:a16="http://schemas.microsoft.com/office/drawing/2014/main" id="{F42CBD5F-7617-4C5D-AA4E-A6C4AF549F5A}"/>
              </a:ext>
            </a:extLst>
          </p:cNvPr>
          <p:cNvSpPr txBox="1"/>
          <p:nvPr/>
        </p:nvSpPr>
        <p:spPr>
          <a:xfrm>
            <a:off x="1391628" y="1623363"/>
            <a:ext cx="4274882" cy="1200329"/>
          </a:xfrm>
          <a:prstGeom prst="rect">
            <a:avLst/>
          </a:prstGeom>
          <a:noFill/>
        </p:spPr>
        <p:txBody>
          <a:bodyPr wrap="square" rtlCol="0">
            <a:spAutoFit/>
          </a:bodyPr>
          <a:lstStyle/>
          <a:p>
            <a:r>
              <a:rPr lang="en-US" b="1" dirty="0">
                <a:solidFill>
                  <a:srgbClr val="0070C0"/>
                </a:solidFill>
                <a:latin typeface="+mj-lt"/>
              </a:rPr>
              <a:t>Analysis &amp; Roadmap</a:t>
            </a:r>
            <a:br>
              <a:rPr lang="en-US" b="1" dirty="0">
                <a:solidFill>
                  <a:srgbClr val="0070C0"/>
                </a:solidFill>
                <a:latin typeface="+mj-lt"/>
              </a:rPr>
            </a:br>
            <a:r>
              <a:rPr lang="en-US" dirty="0">
                <a:latin typeface="+mj-lt"/>
              </a:rPr>
              <a:t>Plan a custom learning program based on an assessment of your current learning needs and performance levels</a:t>
            </a:r>
            <a:endParaRPr lang="en-US" b="1" dirty="0">
              <a:latin typeface="+mj-lt"/>
            </a:endParaRPr>
          </a:p>
        </p:txBody>
      </p:sp>
      <p:pic>
        <p:nvPicPr>
          <p:cNvPr id="23" name="Graphic 22" descr="Pencil">
            <a:extLst>
              <a:ext uri="{FF2B5EF4-FFF2-40B4-BE49-F238E27FC236}">
                <a16:creationId xmlns:a16="http://schemas.microsoft.com/office/drawing/2014/main" id="{83C01404-5350-4403-9C56-4A93F80687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3850" y="3164852"/>
            <a:ext cx="914400" cy="914400"/>
          </a:xfrm>
          <a:prstGeom prst="rect">
            <a:avLst/>
          </a:prstGeom>
        </p:spPr>
      </p:pic>
    </p:spTree>
    <p:extLst>
      <p:ext uri="{BB962C8B-B14F-4D97-AF65-F5344CB8AC3E}">
        <p14:creationId xmlns:p14="http://schemas.microsoft.com/office/powerpoint/2010/main" val="285063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B84D0089-85FC-45F7-A3CF-12EC4E0C6108}"/>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CFF7FC6-A96C-4BBD-90D9-264240EA7B29}"/>
              </a:ext>
            </a:extLst>
          </p:cNvPr>
          <p:cNvGrpSpPr/>
          <p:nvPr/>
        </p:nvGrpSpPr>
        <p:grpSpPr>
          <a:xfrm>
            <a:off x="7014950" y="972408"/>
            <a:ext cx="4244453" cy="4913194"/>
            <a:chOff x="7014950" y="972408"/>
            <a:chExt cx="4244453" cy="4913194"/>
          </a:xfrm>
        </p:grpSpPr>
        <p:grpSp>
          <p:nvGrpSpPr>
            <p:cNvPr id="5" name="Group 4">
              <a:extLst>
                <a:ext uri="{FF2B5EF4-FFF2-40B4-BE49-F238E27FC236}">
                  <a16:creationId xmlns:a16="http://schemas.microsoft.com/office/drawing/2014/main" id="{0B32D11A-A224-4F21-90AD-772C60AC34EB}"/>
                </a:ext>
              </a:extLst>
            </p:cNvPr>
            <p:cNvGrpSpPr/>
            <p:nvPr/>
          </p:nvGrpSpPr>
          <p:grpSpPr>
            <a:xfrm>
              <a:off x="7014950" y="972408"/>
              <a:ext cx="4244453" cy="4913194"/>
              <a:chOff x="7014950" y="972408"/>
              <a:chExt cx="4244453" cy="4913194"/>
            </a:xfrm>
          </p:grpSpPr>
          <p:sp>
            <p:nvSpPr>
              <p:cNvPr id="2" name="Rectangle 1">
                <a:extLst>
                  <a:ext uri="{FF2B5EF4-FFF2-40B4-BE49-F238E27FC236}">
                    <a16:creationId xmlns:a16="http://schemas.microsoft.com/office/drawing/2014/main" id="{54FCB5C2-F4AF-4576-B179-C08F964C312B}"/>
                  </a:ext>
                </a:extLst>
              </p:cNvPr>
              <p:cNvSpPr/>
              <p:nvPr/>
            </p:nvSpPr>
            <p:spPr>
              <a:xfrm>
                <a:off x="7014950" y="972408"/>
                <a:ext cx="4244453" cy="491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7" name="Rectangle 6">
                <a:extLst>
                  <a:ext uri="{FF2B5EF4-FFF2-40B4-BE49-F238E27FC236}">
                    <a16:creationId xmlns:a16="http://schemas.microsoft.com/office/drawing/2014/main" id="{033341DF-FCC4-4714-A809-68F83E069D51}"/>
                  </a:ext>
                </a:extLst>
              </p:cNvPr>
              <p:cNvSpPr/>
              <p:nvPr/>
            </p:nvSpPr>
            <p:spPr>
              <a:xfrm>
                <a:off x="7171898" y="1115709"/>
                <a:ext cx="3930556" cy="46265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grpSp>
        <p:sp>
          <p:nvSpPr>
            <p:cNvPr id="3" name="TextBox 2">
              <a:extLst>
                <a:ext uri="{FF2B5EF4-FFF2-40B4-BE49-F238E27FC236}">
                  <a16:creationId xmlns:a16="http://schemas.microsoft.com/office/drawing/2014/main" id="{CA5C5545-25ED-4602-9A8E-26BF488CD5DE}"/>
                </a:ext>
              </a:extLst>
            </p:cNvPr>
            <p:cNvSpPr txBox="1"/>
            <p:nvPr/>
          </p:nvSpPr>
          <p:spPr>
            <a:xfrm>
              <a:off x="7294729" y="1241946"/>
              <a:ext cx="3684895" cy="3046988"/>
            </a:xfrm>
            <a:prstGeom prst="rect">
              <a:avLst/>
            </a:prstGeom>
            <a:noFill/>
          </p:spPr>
          <p:txBody>
            <a:bodyPr wrap="square" rtlCol="0">
              <a:spAutoFit/>
            </a:bodyPr>
            <a:lstStyle/>
            <a:p>
              <a:pPr algn="ctr"/>
              <a:r>
                <a:rPr lang="en-US" sz="4000" b="1" dirty="0">
                  <a:solidFill>
                    <a:schemeClr val="accent2"/>
                  </a:solidFill>
                  <a:latin typeface="+mj-lt"/>
                </a:rPr>
                <a:t>IT Staffing</a:t>
              </a:r>
              <a:endParaRPr lang="en-US" sz="3200" b="1" dirty="0">
                <a:solidFill>
                  <a:schemeClr val="accent2"/>
                </a:solidFill>
                <a:latin typeface="+mj-lt"/>
              </a:endParaRPr>
            </a:p>
            <a:p>
              <a:pPr algn="ctr"/>
              <a:endParaRPr lang="en-US" sz="3200" b="1" dirty="0">
                <a:solidFill>
                  <a:schemeClr val="accent2"/>
                </a:solidFill>
                <a:latin typeface="+mj-lt"/>
              </a:endParaRPr>
            </a:p>
            <a:p>
              <a:pPr algn="ctr"/>
              <a:r>
                <a:rPr lang="en-US" sz="2400" dirty="0">
                  <a:solidFill>
                    <a:schemeClr val="tx1">
                      <a:lumMod val="75000"/>
                      <a:lumOff val="25000"/>
                    </a:schemeClr>
                  </a:solidFill>
                  <a:latin typeface="+mj-lt"/>
                </a:rPr>
                <a:t>Enable your digital transformation journey with  the right skills across digital and mainstream technologies</a:t>
              </a:r>
              <a:endParaRPr lang="en-US" dirty="0">
                <a:solidFill>
                  <a:schemeClr val="tx1">
                    <a:lumMod val="75000"/>
                    <a:lumOff val="25000"/>
                  </a:schemeClr>
                </a:solidFill>
                <a:latin typeface="+mj-lt"/>
              </a:endParaRPr>
            </a:p>
          </p:txBody>
        </p:sp>
      </p:grpSp>
    </p:spTree>
    <p:extLst>
      <p:ext uri="{BB962C8B-B14F-4D97-AF65-F5344CB8AC3E}">
        <p14:creationId xmlns:p14="http://schemas.microsoft.com/office/powerpoint/2010/main" val="72901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8">
            <a:extLst>
              <a:ext uri="{FF2B5EF4-FFF2-40B4-BE49-F238E27FC236}">
                <a16:creationId xmlns:a16="http://schemas.microsoft.com/office/drawing/2014/main" id="{8A674DA8-FC97-4239-AD70-D9480C535A7E}"/>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IT Staffing (On-Premise)</a:t>
            </a:r>
          </a:p>
        </p:txBody>
      </p:sp>
      <p:cxnSp>
        <p:nvCxnSpPr>
          <p:cNvPr id="3" name="Shape 155">
            <a:extLst>
              <a:ext uri="{FF2B5EF4-FFF2-40B4-BE49-F238E27FC236}">
                <a16:creationId xmlns:a16="http://schemas.microsoft.com/office/drawing/2014/main" id="{A8FD217A-47AC-4461-9FB6-26BEC3D9B916}"/>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grpSp>
        <p:nvGrpSpPr>
          <p:cNvPr id="4" name="Group 3">
            <a:extLst>
              <a:ext uri="{FF2B5EF4-FFF2-40B4-BE49-F238E27FC236}">
                <a16:creationId xmlns:a16="http://schemas.microsoft.com/office/drawing/2014/main" id="{E5675E4C-0162-461C-8054-942D7C7349E8}"/>
              </a:ext>
            </a:extLst>
          </p:cNvPr>
          <p:cNvGrpSpPr/>
          <p:nvPr/>
        </p:nvGrpSpPr>
        <p:grpSpPr>
          <a:xfrm>
            <a:off x="323850" y="952214"/>
            <a:ext cx="5619750" cy="476231"/>
            <a:chOff x="323850" y="952214"/>
            <a:chExt cx="5619750" cy="476231"/>
          </a:xfrm>
        </p:grpSpPr>
        <p:sp>
          <p:nvSpPr>
            <p:cNvPr id="5" name="TextBox 4">
              <a:extLst>
                <a:ext uri="{FF2B5EF4-FFF2-40B4-BE49-F238E27FC236}">
                  <a16:creationId xmlns:a16="http://schemas.microsoft.com/office/drawing/2014/main" id="{01641DCA-F292-440B-AEBA-8627CB6AF059}"/>
                </a:ext>
              </a:extLst>
            </p:cNvPr>
            <p:cNvSpPr txBox="1"/>
            <p:nvPr/>
          </p:nvSpPr>
          <p:spPr>
            <a:xfrm>
              <a:off x="323850" y="952214"/>
              <a:ext cx="5619750" cy="461665"/>
            </a:xfrm>
            <a:prstGeom prst="rect">
              <a:avLst/>
            </a:prstGeom>
            <a:noFill/>
          </p:spPr>
          <p:txBody>
            <a:bodyPr wrap="square" rtlCol="0">
              <a:spAutoFit/>
            </a:bodyPr>
            <a:lstStyle/>
            <a:p>
              <a:r>
                <a:rPr lang="en-US" sz="2400" b="1" dirty="0">
                  <a:latin typeface="+mj-lt"/>
                </a:rPr>
                <a:t>Offerings</a:t>
              </a:r>
              <a:endParaRPr lang="en-US" b="1" dirty="0">
                <a:latin typeface="+mj-lt"/>
              </a:endParaRPr>
            </a:p>
          </p:txBody>
        </p:sp>
        <p:cxnSp>
          <p:nvCxnSpPr>
            <p:cNvPr id="6" name="Straight Connector 5">
              <a:extLst>
                <a:ext uri="{FF2B5EF4-FFF2-40B4-BE49-F238E27FC236}">
                  <a16:creationId xmlns:a16="http://schemas.microsoft.com/office/drawing/2014/main" id="{B2AF9001-AD7C-433A-AE01-0622E7B8B08E}"/>
                </a:ext>
              </a:extLst>
            </p:cNvPr>
            <p:cNvCxnSpPr>
              <a:cxnSpLocks/>
            </p:cNvCxnSpPr>
            <p:nvPr/>
          </p:nvCxnSpPr>
          <p:spPr>
            <a:xfrm>
              <a:off x="419386" y="1428445"/>
              <a:ext cx="19444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19007E18-10EE-4617-9A80-BB2A743AEA89}"/>
              </a:ext>
            </a:extLst>
          </p:cNvPr>
          <p:cNvSpPr txBox="1"/>
          <p:nvPr/>
        </p:nvSpPr>
        <p:spPr>
          <a:xfrm>
            <a:off x="1391627" y="1623363"/>
            <a:ext cx="8278846" cy="2542363"/>
          </a:xfrm>
          <a:prstGeom prst="rect">
            <a:avLst/>
          </a:prstGeom>
          <a:noFill/>
        </p:spPr>
        <p:txBody>
          <a:bodyPr wrap="square" rtlCol="0">
            <a:spAutoFit/>
          </a:bodyPr>
          <a:lstStyle/>
          <a:p>
            <a:pPr>
              <a:lnSpc>
                <a:spcPct val="150000"/>
              </a:lnSpc>
            </a:pPr>
            <a:r>
              <a:rPr lang="en-US" b="1" dirty="0">
                <a:solidFill>
                  <a:srgbClr val="0070C0"/>
                </a:solidFill>
                <a:latin typeface="+mj-lt"/>
              </a:rPr>
              <a:t>Digital Technology Staffing</a:t>
            </a:r>
            <a:br>
              <a:rPr lang="en-US" b="1" dirty="0">
                <a:solidFill>
                  <a:srgbClr val="0070C0"/>
                </a:solidFill>
                <a:latin typeface="+mj-lt"/>
              </a:rPr>
            </a:br>
            <a:r>
              <a:rPr lang="en-US" dirty="0">
                <a:solidFill>
                  <a:schemeClr val="tx1">
                    <a:lumMod val="75000"/>
                    <a:lumOff val="25000"/>
                  </a:schemeClr>
                </a:solidFill>
                <a:latin typeface="+mj-lt"/>
              </a:rPr>
              <a:t>Social Analytics | Social Campaign Management | Enterprise Mobile Strategy | Mobile App Development | Deploying &amp; Debugging | Data Science &amp; Engineering | Decision Science &amp; Support | Cloud Strategy, Implementation, &amp; Support | Automation Engineering | R&amp;D specialists | QAs | Embedded Technologies | Platform Engineering | Instructional Design | Multimedia Content Development | UI/UX Experts </a:t>
            </a:r>
            <a:endParaRPr lang="en-US" b="1" dirty="0">
              <a:latin typeface="+mj-lt"/>
            </a:endParaRPr>
          </a:p>
        </p:txBody>
      </p:sp>
      <p:pic>
        <p:nvPicPr>
          <p:cNvPr id="16" name="Graphic 15" descr="Network">
            <a:extLst>
              <a:ext uri="{FF2B5EF4-FFF2-40B4-BE49-F238E27FC236}">
                <a16:creationId xmlns:a16="http://schemas.microsoft.com/office/drawing/2014/main" id="{61C9EAF1-8A23-4707-A970-A10DFC6821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850" y="1494398"/>
            <a:ext cx="914400" cy="914400"/>
          </a:xfrm>
          <a:prstGeom prst="rect">
            <a:avLst/>
          </a:prstGeom>
        </p:spPr>
      </p:pic>
      <p:pic>
        <p:nvPicPr>
          <p:cNvPr id="18" name="Graphic 17" descr="Database">
            <a:extLst>
              <a:ext uri="{FF2B5EF4-FFF2-40B4-BE49-F238E27FC236}">
                <a16:creationId xmlns:a16="http://schemas.microsoft.com/office/drawing/2014/main" id="{942B981F-E1B5-430D-B35D-D0F185E4F8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3850" y="4300927"/>
            <a:ext cx="914400" cy="914400"/>
          </a:xfrm>
          <a:prstGeom prst="rect">
            <a:avLst/>
          </a:prstGeom>
        </p:spPr>
      </p:pic>
      <p:sp>
        <p:nvSpPr>
          <p:cNvPr id="8" name="TextBox 7">
            <a:extLst>
              <a:ext uri="{FF2B5EF4-FFF2-40B4-BE49-F238E27FC236}">
                <a16:creationId xmlns:a16="http://schemas.microsoft.com/office/drawing/2014/main" id="{26748294-9470-4885-B945-3C696ACC7462}"/>
              </a:ext>
            </a:extLst>
          </p:cNvPr>
          <p:cNvSpPr txBox="1"/>
          <p:nvPr/>
        </p:nvSpPr>
        <p:spPr>
          <a:xfrm>
            <a:off x="1391627" y="4434961"/>
            <a:ext cx="8912958" cy="1754326"/>
          </a:xfrm>
          <a:prstGeom prst="rect">
            <a:avLst/>
          </a:prstGeom>
          <a:noFill/>
        </p:spPr>
        <p:txBody>
          <a:bodyPr wrap="square" rtlCol="0">
            <a:spAutoFit/>
          </a:bodyPr>
          <a:lstStyle/>
          <a:p>
            <a:pPr>
              <a:lnSpc>
                <a:spcPct val="150000"/>
              </a:lnSpc>
            </a:pPr>
            <a:r>
              <a:rPr lang="en-US" b="1" dirty="0">
                <a:solidFill>
                  <a:srgbClr val="0070C0"/>
                </a:solidFill>
                <a:latin typeface="+mj-lt"/>
              </a:rPr>
              <a:t>Mainstream Technology Staffing</a:t>
            </a:r>
            <a:br>
              <a:rPr lang="en-US" b="1" dirty="0">
                <a:latin typeface="+mj-lt"/>
              </a:rPr>
            </a:br>
            <a:r>
              <a:rPr lang="en-US" dirty="0">
                <a:solidFill>
                  <a:schemeClr val="tx1">
                    <a:lumMod val="75000"/>
                    <a:lumOff val="25000"/>
                  </a:schemeClr>
                </a:solidFill>
                <a:latin typeface="+mj-lt"/>
              </a:rPr>
              <a:t>Mainframes | Databases | Middleware | Enterprise Systems | </a:t>
            </a:r>
            <a:r>
              <a:rPr lang="en-US" dirty="0" err="1">
                <a:solidFill>
                  <a:schemeClr val="tx1">
                    <a:lumMod val="75000"/>
                    <a:lumOff val="25000"/>
                  </a:schemeClr>
                </a:solidFill>
                <a:latin typeface="+mj-lt"/>
              </a:rPr>
              <a:t>SoA</a:t>
            </a:r>
            <a:r>
              <a:rPr lang="en-US" dirty="0">
                <a:solidFill>
                  <a:schemeClr val="tx1">
                    <a:lumMod val="75000"/>
                    <a:lumOff val="25000"/>
                  </a:schemeClr>
                </a:solidFill>
                <a:latin typeface="+mj-lt"/>
              </a:rPr>
              <a:t> and Web Services | </a:t>
            </a:r>
            <a:br>
              <a:rPr lang="en-US" dirty="0">
                <a:solidFill>
                  <a:schemeClr val="tx1">
                    <a:lumMod val="75000"/>
                    <a:lumOff val="25000"/>
                  </a:schemeClr>
                </a:solidFill>
                <a:latin typeface="+mj-lt"/>
              </a:rPr>
            </a:br>
            <a:r>
              <a:rPr lang="en-US" dirty="0">
                <a:solidFill>
                  <a:schemeClr val="tx1">
                    <a:lumMod val="75000"/>
                    <a:lumOff val="25000"/>
                  </a:schemeClr>
                </a:solidFill>
                <a:latin typeface="+mj-lt"/>
              </a:rPr>
              <a:t>Data Warehousing | Verification and Validation | IT Administration | IT Helpdesk and Support | Business Analysis | Project Management | Microsoft | Open-source Technologies </a:t>
            </a:r>
          </a:p>
        </p:txBody>
      </p:sp>
    </p:spTree>
    <p:extLst>
      <p:ext uri="{BB962C8B-B14F-4D97-AF65-F5344CB8AC3E}">
        <p14:creationId xmlns:p14="http://schemas.microsoft.com/office/powerpoint/2010/main" val="347071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8" name="Rectangle 17"/>
          <p:cNvSpPr/>
          <p:nvPr/>
        </p:nvSpPr>
        <p:spPr>
          <a:xfrm>
            <a:off x="304430" y="2208320"/>
            <a:ext cx="4043966" cy="3074843"/>
          </a:xfrm>
          <a:prstGeom prst="rect">
            <a:avLst/>
          </a:prstGeom>
          <a:solidFill>
            <a:schemeClr val="bg1">
              <a:alpha val="92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p:cNvSpPr/>
          <p:nvPr/>
        </p:nvSpPr>
        <p:spPr>
          <a:xfrm>
            <a:off x="220260" y="2115922"/>
            <a:ext cx="4212306" cy="32596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Shape 184"/>
          <p:cNvSpPr txBox="1">
            <a:spLocks noGrp="1"/>
          </p:cNvSpPr>
          <p:nvPr>
            <p:ph type="body" idx="4294967295"/>
          </p:nvPr>
        </p:nvSpPr>
        <p:spPr>
          <a:xfrm>
            <a:off x="318659" y="3560763"/>
            <a:ext cx="4005263" cy="1495425"/>
          </a:xfrm>
          <a:prstGeom prst="rect">
            <a:avLst/>
          </a:prstGeom>
        </p:spPr>
        <p:txBody>
          <a:bodyPr lIns="91425" tIns="91425" rIns="91425" bIns="91425" anchor="b" anchorCtr="0">
            <a:noAutofit/>
          </a:bodyPr>
          <a:lstStyle/>
          <a:p>
            <a:pPr marL="0" lvl="0" indent="0" algn="ctr">
              <a:buNone/>
            </a:pPr>
            <a:r>
              <a:rPr lang="en-US" sz="2200" dirty="0">
                <a:solidFill>
                  <a:srgbClr val="333333"/>
                </a:solidFill>
                <a:latin typeface="+mj-lt"/>
                <a:ea typeface="Avenir Book" charset="0"/>
                <a:cs typeface="Avenir Book" charset="0"/>
              </a:rPr>
              <a:t>With innovation at our core, we drive digital transformation through a combination of IT services and technology staffing</a:t>
            </a:r>
            <a:endParaRPr lang="en" sz="2200" dirty="0">
              <a:solidFill>
                <a:srgbClr val="333333"/>
              </a:solidFill>
              <a:latin typeface="+mj-lt"/>
              <a:ea typeface="Avenir Book" charset="0"/>
              <a:cs typeface="Avenir Book" charset="0"/>
            </a:endParaRPr>
          </a:p>
        </p:txBody>
      </p:sp>
      <p:cxnSp>
        <p:nvCxnSpPr>
          <p:cNvPr id="22" name="Straight Connector 21"/>
          <p:cNvCxnSpPr/>
          <p:nvPr/>
        </p:nvCxnSpPr>
        <p:spPr>
          <a:xfrm>
            <a:off x="983673" y="3477495"/>
            <a:ext cx="26185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498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8">
            <a:extLst>
              <a:ext uri="{FF2B5EF4-FFF2-40B4-BE49-F238E27FC236}">
                <a16:creationId xmlns:a16="http://schemas.microsoft.com/office/drawing/2014/main" id="{97A11464-61B0-46ED-BAA2-C1B3D40EC7E9}"/>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Offshore Staffing Model (OSM)</a:t>
            </a:r>
          </a:p>
        </p:txBody>
      </p:sp>
      <p:cxnSp>
        <p:nvCxnSpPr>
          <p:cNvPr id="3" name="Shape 155">
            <a:extLst>
              <a:ext uri="{FF2B5EF4-FFF2-40B4-BE49-F238E27FC236}">
                <a16:creationId xmlns:a16="http://schemas.microsoft.com/office/drawing/2014/main" id="{A8B77D25-7477-4161-95C6-C3BB8AB9D1A1}"/>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pic>
        <p:nvPicPr>
          <p:cNvPr id="4" name="Picture 2" descr="http://www.mastechdigital.com/wp-content/uploads/2017/04/Offshore-Staffing-Model-Phase-1-1-1024x695.png">
            <a:extLst>
              <a:ext uri="{FF2B5EF4-FFF2-40B4-BE49-F238E27FC236}">
                <a16:creationId xmlns:a16="http://schemas.microsoft.com/office/drawing/2014/main" id="{3CE0E18E-A0B5-40AD-ABB7-665DA856A9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625925" y="733204"/>
            <a:ext cx="8940150" cy="5643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553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8">
            <a:extLst>
              <a:ext uri="{FF2B5EF4-FFF2-40B4-BE49-F238E27FC236}">
                <a16:creationId xmlns:a16="http://schemas.microsoft.com/office/drawing/2014/main" id="{C1358ACF-86B9-45A8-9255-683F9C4A6D6D}"/>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mj-lt"/>
                <a:ea typeface="Calibri Light" charset="0"/>
                <a:cs typeface="Calibri Light" charset="0"/>
                <a:sym typeface="Calibri"/>
              </a:rPr>
              <a:t>Sourcing Strategy</a:t>
            </a:r>
          </a:p>
        </p:txBody>
      </p:sp>
      <p:cxnSp>
        <p:nvCxnSpPr>
          <p:cNvPr id="3" name="Shape 155">
            <a:extLst>
              <a:ext uri="{FF2B5EF4-FFF2-40B4-BE49-F238E27FC236}">
                <a16:creationId xmlns:a16="http://schemas.microsoft.com/office/drawing/2014/main" id="{ABCAAE78-D5E9-465B-9562-5888EBE8BE7D}"/>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sp>
        <p:nvSpPr>
          <p:cNvPr id="5" name="Rectangle 1">
            <a:extLst>
              <a:ext uri="{FF2B5EF4-FFF2-40B4-BE49-F238E27FC236}">
                <a16:creationId xmlns:a16="http://schemas.microsoft.com/office/drawing/2014/main" id="{9BAD4339-0888-45AE-A5E9-1EF03B9B9041}"/>
              </a:ext>
            </a:extLst>
          </p:cNvPr>
          <p:cNvSpPr>
            <a:spLocks noChangeArrowheads="1"/>
          </p:cNvSpPr>
          <p:nvPr/>
        </p:nvSpPr>
        <p:spPr bwMode="auto">
          <a:xfrm>
            <a:off x="0" y="890390"/>
            <a:ext cx="6145306" cy="538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84" tIns="0" rIns="0" bIns="0" numCol="1" spcCol="457200"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228600" marR="0" lvl="0" indent="-228600" algn="l" defTabSz="914400" rtl="0" eaLnBrk="0" fontAlgn="base" latinLnBrk="0" hangingPunct="0">
              <a:lnSpc>
                <a:spcPts val="2000"/>
              </a:lnSpc>
              <a:spcBef>
                <a:spcPct val="0"/>
              </a:spcBef>
              <a:spcAft>
                <a:spcPct val="0"/>
              </a:spcAft>
              <a:buClrTx/>
              <a:buSzTx/>
              <a:buFont typeface="+mj-lt"/>
              <a:buAutoNum type="arabicPeriod"/>
              <a:tabLst>
                <a:tab pos="457200" algn="l"/>
              </a:tabLst>
            </a:pP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Review/qualify the job order to clarify skill set/technology being recruited (with the Account Developer and potentially with client, if necessary)</a:t>
            </a:r>
            <a:endParaRPr kumimoji="0" lang="en-US" altLang="en-US" sz="1400" b="0" i="0" u="none" strike="noStrike" cap="none" normalizeH="0" baseline="0" dirty="0">
              <a:ln>
                <a:noFill/>
              </a:ln>
              <a:solidFill>
                <a:schemeClr val="tx1"/>
              </a:solidFill>
              <a:effectLst/>
              <a:latin typeface="+mj-lt"/>
            </a:endParaRPr>
          </a:p>
          <a:p>
            <a:pPr marL="228600" marR="0" lvl="0" indent="-228600" algn="l" defTabSz="914400" rtl="0" eaLnBrk="0" fontAlgn="base" latinLnBrk="0" hangingPunct="0">
              <a:lnSpc>
                <a:spcPts val="2000"/>
              </a:lnSpc>
              <a:spcBef>
                <a:spcPct val="0"/>
              </a:spcBef>
              <a:spcAft>
                <a:spcPct val="0"/>
              </a:spcAft>
              <a:buClrTx/>
              <a:buSzTx/>
              <a:buFont typeface="+mj-lt"/>
              <a:buAutoNum type="arabicPeriod"/>
              <a:tabLst>
                <a:tab pos="457200" algn="l"/>
              </a:tabLst>
            </a:pP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Search and review recently finished and pending ends of existing</a:t>
            </a:r>
            <a:b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b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Field Associates/Consultants for fit</a:t>
            </a:r>
            <a:endParaRPr kumimoji="0" lang="en-US" altLang="en-US" sz="1400" b="0" i="0" u="none" strike="noStrike" cap="none" normalizeH="0" baseline="0" dirty="0">
              <a:ln>
                <a:noFill/>
              </a:ln>
              <a:solidFill>
                <a:schemeClr val="tx1"/>
              </a:solidFill>
              <a:effectLst/>
              <a:latin typeface="+mj-lt"/>
            </a:endParaRPr>
          </a:p>
          <a:p>
            <a:pPr marL="228600" marR="0" lvl="0" indent="-228600" algn="l" defTabSz="914400" rtl="0" eaLnBrk="0" fontAlgn="base" latinLnBrk="0" hangingPunct="0">
              <a:lnSpc>
                <a:spcPts val="2000"/>
              </a:lnSpc>
              <a:spcBef>
                <a:spcPct val="0"/>
              </a:spcBef>
              <a:spcAft>
                <a:spcPct val="0"/>
              </a:spcAft>
              <a:buClrTx/>
              <a:buSzTx/>
              <a:buFont typeface="+mj-lt"/>
              <a:buAutoNum type="arabicPeriod"/>
              <a:tabLst>
                <a:tab pos="457200" algn="l"/>
              </a:tabLst>
            </a:pP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Review previously-screened candidates, organized by skill set, in Applicant Tracking System – Bullhorn </a:t>
            </a:r>
            <a:endParaRPr kumimoji="0" lang="en-US" altLang="en-US" sz="1400" b="0" i="0" u="none" strike="noStrike" cap="none" normalizeH="0" baseline="0" dirty="0">
              <a:ln>
                <a:noFill/>
              </a:ln>
              <a:solidFill>
                <a:schemeClr val="tx1"/>
              </a:solidFill>
              <a:effectLst/>
              <a:latin typeface="+mj-lt"/>
            </a:endParaRPr>
          </a:p>
          <a:p>
            <a:pPr marL="228600" marR="0" lvl="0" indent="-228600" algn="l" defTabSz="914400" rtl="0" eaLnBrk="0" fontAlgn="base" latinLnBrk="0" hangingPunct="0">
              <a:lnSpc>
                <a:spcPts val="2000"/>
              </a:lnSpc>
              <a:spcBef>
                <a:spcPct val="0"/>
              </a:spcBef>
              <a:spcAft>
                <a:spcPct val="0"/>
              </a:spcAft>
              <a:buClrTx/>
              <a:buSzTx/>
              <a:buFont typeface="+mj-lt"/>
              <a:buAutoNum type="arabicPeriod"/>
              <a:tabLst>
                <a:tab pos="457200" algn="l"/>
              </a:tabLst>
            </a:pP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Post job on all “Global” job </a:t>
            </a:r>
            <a:r>
              <a:rPr lang="en-US" altLang="en-US" sz="1400" dirty="0">
                <a:solidFill>
                  <a:srgbClr val="000000"/>
                </a:solidFill>
                <a:latin typeface="+mj-lt"/>
                <a:ea typeface="Calibri" panose="020F0502020204030204" pitchFamily="34" charset="0"/>
                <a:cs typeface="Arial" panose="020B0604020202020204" pitchFamily="34" charset="0"/>
              </a:rPr>
              <a:t>b</a:t>
            </a: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oards through a </a:t>
            </a:r>
            <a:r>
              <a:rPr lang="en-US" altLang="en-US" sz="1400" dirty="0">
                <a:solidFill>
                  <a:srgbClr val="000000"/>
                </a:solidFill>
                <a:latin typeface="+mj-lt"/>
                <a:ea typeface="Calibri" panose="020F0502020204030204" pitchFamily="34" charset="0"/>
                <a:cs typeface="Arial" panose="020B0604020202020204" pitchFamily="34" charset="0"/>
              </a:rPr>
              <a:t>j</a:t>
            </a: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ob </a:t>
            </a:r>
            <a:r>
              <a:rPr lang="en-US" altLang="en-US" sz="1400" dirty="0">
                <a:solidFill>
                  <a:srgbClr val="000000"/>
                </a:solidFill>
                <a:latin typeface="+mj-lt"/>
                <a:ea typeface="Calibri" panose="020F0502020204030204" pitchFamily="34" charset="0"/>
                <a:cs typeface="Arial" panose="020B0604020202020204" pitchFamily="34" charset="0"/>
              </a:rPr>
              <a:t>d</a:t>
            </a: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istributor</a:t>
            </a:r>
            <a:b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b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(Monster, CareerBuilder, Dice, Mastech Digital, etc.) and post to </a:t>
            </a:r>
            <a:b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b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social </a:t>
            </a:r>
            <a:r>
              <a:rPr lang="en-US" altLang="en-US" sz="1400" dirty="0">
                <a:solidFill>
                  <a:srgbClr val="000000"/>
                </a:solidFill>
                <a:latin typeface="+mj-lt"/>
                <a:ea typeface="Calibri" panose="020F0502020204030204" pitchFamily="34" charset="0"/>
                <a:cs typeface="Arial" panose="020B0604020202020204" pitchFamily="34" charset="0"/>
              </a:rPr>
              <a:t>m</a:t>
            </a: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edia platforms (Twitter, LinkedIn, etc.)</a:t>
            </a:r>
            <a:endParaRPr kumimoji="0" lang="en-US" altLang="en-US" sz="1400" b="0" i="0" u="none" strike="noStrike" cap="none" normalizeH="0" baseline="0" dirty="0">
              <a:ln>
                <a:noFill/>
              </a:ln>
              <a:solidFill>
                <a:schemeClr val="tx1"/>
              </a:solidFill>
              <a:effectLst/>
              <a:latin typeface="+mj-lt"/>
            </a:endParaRPr>
          </a:p>
          <a:p>
            <a:pPr marL="228600" marR="0" lvl="0" indent="-228600" algn="l" defTabSz="914400" rtl="0" eaLnBrk="0" fontAlgn="base" latinLnBrk="0" hangingPunct="0">
              <a:lnSpc>
                <a:spcPts val="2000"/>
              </a:lnSpc>
              <a:spcBef>
                <a:spcPct val="0"/>
              </a:spcBef>
              <a:spcAft>
                <a:spcPct val="0"/>
              </a:spcAft>
              <a:buClrTx/>
              <a:buSzTx/>
              <a:buFont typeface="+mj-lt"/>
              <a:buAutoNum type="arabicPeriod"/>
              <a:tabLst>
                <a:tab pos="457200" algn="l"/>
              </a:tabLst>
            </a:pP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Post job to at least two relevant niche sites (geographic or by skill </a:t>
            </a:r>
            <a:b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b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set – Craig’s List, ColdFusion User Group, </a:t>
            </a:r>
            <a:r>
              <a:rPr kumimoji="0" lang="en-US" altLang="en-US" sz="1400" b="0" i="0" u="none" strike="noStrike" cap="none" normalizeH="0" baseline="0" dirty="0" err="1">
                <a:ln>
                  <a:noFill/>
                </a:ln>
                <a:solidFill>
                  <a:srgbClr val="000000"/>
                </a:solidFill>
                <a:effectLst/>
                <a:latin typeface="+mj-lt"/>
                <a:ea typeface="Calibri" panose="020F0502020204030204" pitchFamily="34" charset="0"/>
                <a:cs typeface="Arial" panose="020B0604020202020204" pitchFamily="34" charset="0"/>
              </a:rPr>
              <a:t>.Net</a:t>
            </a: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 User Group, Java </a:t>
            </a:r>
            <a:b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b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User Group, National Center for Simulation, etc.) </a:t>
            </a:r>
            <a:endParaRPr kumimoji="0" lang="en-US" altLang="en-US" sz="1400" b="0" i="0" u="none" strike="noStrike" cap="none" normalizeH="0" baseline="0" dirty="0">
              <a:ln>
                <a:noFill/>
              </a:ln>
              <a:solidFill>
                <a:schemeClr val="tx1"/>
              </a:solidFill>
              <a:effectLst/>
              <a:latin typeface="+mj-lt"/>
            </a:endParaRPr>
          </a:p>
          <a:p>
            <a:pPr marL="228600" marR="0" lvl="0" indent="-228600" algn="l" defTabSz="914400" rtl="0" eaLnBrk="0" fontAlgn="base" latinLnBrk="0" hangingPunct="0">
              <a:lnSpc>
                <a:spcPts val="2000"/>
              </a:lnSpc>
              <a:spcBef>
                <a:spcPct val="0"/>
              </a:spcBef>
              <a:spcAft>
                <a:spcPct val="0"/>
              </a:spcAft>
              <a:buClrTx/>
              <a:buSzTx/>
              <a:buFont typeface="+mj-lt"/>
              <a:buAutoNum type="arabicPeriod"/>
              <a:tabLst>
                <a:tab pos="457200" algn="l"/>
              </a:tabLst>
            </a:pP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LinkedIn &amp; LinkedIn Recruiter: Network through 1</a:t>
            </a:r>
            <a:r>
              <a:rPr kumimoji="0" lang="en-US" altLang="en-US" sz="1400" b="0" i="0" u="none" strike="noStrike" cap="none" normalizeH="0" baseline="30000" dirty="0">
                <a:ln>
                  <a:noFill/>
                </a:ln>
                <a:solidFill>
                  <a:srgbClr val="000000"/>
                </a:solidFill>
                <a:effectLst/>
                <a:latin typeface="+mj-lt"/>
                <a:ea typeface="Calibri" panose="020F0502020204030204" pitchFamily="34" charset="0"/>
                <a:cs typeface="Arial" panose="020B0604020202020204" pitchFamily="34" charset="0"/>
              </a:rPr>
              <a:t>st</a:t>
            </a: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 2</a:t>
            </a:r>
            <a:r>
              <a:rPr kumimoji="0" lang="en-US" altLang="en-US" sz="1400" b="0" i="0" u="none" strike="noStrike" cap="none" normalizeH="0" baseline="30000" dirty="0">
                <a:ln>
                  <a:noFill/>
                </a:ln>
                <a:solidFill>
                  <a:srgbClr val="000000"/>
                </a:solidFill>
                <a:effectLst/>
                <a:latin typeface="+mj-lt"/>
                <a:ea typeface="Calibri" panose="020F0502020204030204" pitchFamily="34" charset="0"/>
                <a:cs typeface="Arial" panose="020B0604020202020204" pitchFamily="34" charset="0"/>
              </a:rPr>
              <a:t>nd</a:t>
            </a: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 and 3</a:t>
            </a:r>
            <a:r>
              <a:rPr kumimoji="0" lang="en-US" altLang="en-US" sz="1400" b="0" i="0" u="none" strike="noStrike" cap="none" normalizeH="0" baseline="30000" dirty="0">
                <a:ln>
                  <a:noFill/>
                </a:ln>
                <a:solidFill>
                  <a:srgbClr val="000000"/>
                </a:solidFill>
                <a:effectLst/>
                <a:latin typeface="+mj-lt"/>
                <a:ea typeface="Calibri" panose="020F0502020204030204" pitchFamily="34" charset="0"/>
                <a:cs typeface="Arial" panose="020B0604020202020204" pitchFamily="34" charset="0"/>
              </a:rPr>
              <a:t>rd</a:t>
            </a: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 </a:t>
            </a:r>
            <a:b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b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degree contacts, and </a:t>
            </a:r>
            <a:r>
              <a:rPr lang="en-US" altLang="en-US" sz="1400" dirty="0">
                <a:solidFill>
                  <a:srgbClr val="000000"/>
                </a:solidFill>
                <a:latin typeface="+mj-lt"/>
                <a:ea typeface="Calibri" panose="020F0502020204030204" pitchFamily="34" charset="0"/>
                <a:cs typeface="Arial" panose="020B0604020202020204" pitchFamily="34" charset="0"/>
              </a:rPr>
              <a:t>s</a:t>
            </a: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end </a:t>
            </a:r>
            <a:r>
              <a:rPr kumimoji="0" lang="en-US" altLang="en-US" sz="1400" b="0" i="0" u="none" strike="noStrike" cap="none" normalizeH="0" baseline="0" dirty="0" err="1">
                <a:ln>
                  <a:noFill/>
                </a:ln>
                <a:solidFill>
                  <a:srgbClr val="000000"/>
                </a:solidFill>
                <a:effectLst/>
                <a:latin typeface="+mj-lt"/>
                <a:ea typeface="Calibri" panose="020F0502020204030204" pitchFamily="34" charset="0"/>
                <a:cs typeface="Arial" panose="020B0604020202020204" pitchFamily="34" charset="0"/>
              </a:rPr>
              <a:t>Inmails</a:t>
            </a:r>
            <a:endParaRPr kumimoji="0" lang="en-US" altLang="en-US" sz="1400" b="0" i="0" u="none" strike="noStrike" cap="none" normalizeH="0" baseline="0" dirty="0">
              <a:ln>
                <a:noFill/>
              </a:ln>
              <a:solidFill>
                <a:schemeClr val="tx1"/>
              </a:solidFill>
              <a:effectLst/>
              <a:latin typeface="+mj-lt"/>
            </a:endParaRPr>
          </a:p>
          <a:p>
            <a:pPr marL="228600" marR="0" lvl="0" indent="-228600" algn="l" defTabSz="914400" rtl="0" eaLnBrk="0" fontAlgn="base" latinLnBrk="0" hangingPunct="0">
              <a:lnSpc>
                <a:spcPts val="2000"/>
              </a:lnSpc>
              <a:spcBef>
                <a:spcPct val="0"/>
              </a:spcBef>
              <a:spcAft>
                <a:spcPct val="0"/>
              </a:spcAft>
              <a:buClrTx/>
              <a:buSzTx/>
              <a:buFont typeface="+mj-lt"/>
              <a:buAutoNum type="arabicPeriod"/>
              <a:tabLst>
                <a:tab pos="457200" algn="l"/>
              </a:tabLst>
            </a:pP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Search Bullhorn to </a:t>
            </a:r>
            <a:r>
              <a:rPr lang="en-US" altLang="en-US" sz="1400" dirty="0">
                <a:solidFill>
                  <a:srgbClr val="000000"/>
                </a:solidFill>
                <a:latin typeface="+mj-lt"/>
                <a:ea typeface="Calibri" panose="020F0502020204030204" pitchFamily="34" charset="0"/>
                <a:cs typeface="Arial" panose="020B0604020202020204" pitchFamily="34" charset="0"/>
              </a:rPr>
              <a:t>i</a:t>
            </a:r>
            <a:r>
              <a:rPr kumimoji="0" lang="en-US" altLang="en-US" sz="14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dentify viable candidates</a:t>
            </a:r>
            <a:endParaRPr kumimoji="0" lang="en-US" altLang="en-US" sz="1400" b="0" i="0" u="none" strike="noStrike" cap="none" normalizeH="0" baseline="0" dirty="0">
              <a:ln>
                <a:noFill/>
              </a:ln>
              <a:solidFill>
                <a:schemeClr val="tx1"/>
              </a:solidFill>
              <a:effectLst/>
              <a:latin typeface="+mj-lt"/>
            </a:endParaRPr>
          </a:p>
          <a:p>
            <a:pPr marL="685800" lvl="1" indent="-228600">
              <a:lnSpc>
                <a:spcPts val="2000"/>
              </a:lnSpc>
              <a:buFont typeface="+mj-lt"/>
              <a:buAutoNum type="alphaLcParenR"/>
            </a:pPr>
            <a:r>
              <a:rPr kumimoji="0" lang="en-US" altLang="en-US" sz="12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Candidate resume search (</a:t>
            </a:r>
            <a:r>
              <a:rPr lang="en-US" altLang="en-US" sz="1200" dirty="0">
                <a:solidFill>
                  <a:srgbClr val="000000"/>
                </a:solidFill>
                <a:latin typeface="+mj-lt"/>
                <a:ea typeface="Calibri" panose="020F0502020204030204" pitchFamily="34" charset="0"/>
                <a:cs typeface="Arial" panose="020B0604020202020204" pitchFamily="34" charset="0"/>
              </a:rPr>
              <a:t>Boolean</a:t>
            </a:r>
            <a:r>
              <a:rPr kumimoji="0" lang="en-US" altLang="en-US" sz="12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 search by job title, etc.)</a:t>
            </a:r>
            <a:endParaRPr kumimoji="0" lang="en-US" altLang="en-US" sz="1200" b="0" i="0" u="none" strike="noStrike" cap="none" normalizeH="0" baseline="0" dirty="0">
              <a:ln>
                <a:noFill/>
              </a:ln>
              <a:solidFill>
                <a:schemeClr val="tx1"/>
              </a:solidFill>
              <a:effectLst/>
              <a:latin typeface="+mj-lt"/>
              <a:ea typeface="Calibri" panose="020F0502020204030204" pitchFamily="34" charset="0"/>
            </a:endParaRPr>
          </a:p>
          <a:p>
            <a:pPr marL="685800" lvl="1" indent="-228600">
              <a:lnSpc>
                <a:spcPts val="2000"/>
              </a:lnSpc>
              <a:buFont typeface="+mj-lt"/>
              <a:buAutoNum type="alphaLcParenR"/>
            </a:pPr>
            <a:r>
              <a:rPr kumimoji="0" lang="en-US" altLang="en-US" sz="12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Previous requirement search (based on similar skill set)</a:t>
            </a:r>
            <a:endParaRPr kumimoji="0" lang="en-US" altLang="en-US" sz="1200" b="0" i="0" u="none" strike="noStrike" cap="none" normalizeH="0" baseline="0" dirty="0">
              <a:ln>
                <a:noFill/>
              </a:ln>
              <a:solidFill>
                <a:schemeClr val="tx1"/>
              </a:solidFill>
              <a:effectLst/>
              <a:latin typeface="+mj-lt"/>
            </a:endParaRPr>
          </a:p>
          <a:p>
            <a:pPr marL="685800" lvl="1" indent="-228600">
              <a:lnSpc>
                <a:spcPts val="2000"/>
              </a:lnSpc>
              <a:buFont typeface="+mj-lt"/>
              <a:buAutoNum type="alphaLcParenR"/>
            </a:pPr>
            <a:r>
              <a:rPr kumimoji="0" lang="en-US" altLang="en-US" sz="1200"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Mastech Digital </a:t>
            </a:r>
            <a:r>
              <a:rPr lang="en-US" altLang="en-US" sz="1200" dirty="0">
                <a:solidFill>
                  <a:srgbClr val="000000"/>
                </a:solidFill>
                <a:latin typeface="+mj-lt"/>
                <a:ea typeface="Times New Roman" panose="02020603050405020304" pitchFamily="18" charset="0"/>
                <a:cs typeface="Arial" panose="020B0604020202020204" pitchFamily="34" charset="0"/>
              </a:rPr>
              <a:t>i</a:t>
            </a:r>
            <a:r>
              <a:rPr kumimoji="0" lang="en-US" altLang="en-US" sz="1200"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nterview </a:t>
            </a:r>
            <a:r>
              <a:rPr lang="en-US" altLang="en-US" sz="1200" dirty="0">
                <a:solidFill>
                  <a:srgbClr val="000000"/>
                </a:solidFill>
                <a:latin typeface="+mj-lt"/>
                <a:ea typeface="Times New Roman" panose="02020603050405020304" pitchFamily="18" charset="0"/>
                <a:cs typeface="Arial" panose="020B0604020202020204" pitchFamily="34" charset="0"/>
              </a:rPr>
              <a:t>s</a:t>
            </a:r>
            <a:r>
              <a:rPr kumimoji="0" lang="en-US" altLang="en-US" sz="1200"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earch over the last 30-90 days (network with interviewed candidates and contact at least 10 related candidates)</a:t>
            </a:r>
            <a:endParaRPr kumimoji="0" lang="en-US" altLang="en-US" sz="1200"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endParaRPr>
          </a:p>
          <a:p>
            <a:pPr marL="685800" lvl="1" indent="-228600">
              <a:lnSpc>
                <a:spcPts val="2000"/>
              </a:lnSpc>
              <a:buFont typeface="+mj-lt"/>
              <a:buAutoNum type="alphaLcParenR"/>
            </a:pPr>
            <a:r>
              <a:rPr kumimoji="0" lang="en-US" altLang="en-US" sz="1200"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Call candidates with similar skills, in same geography, for referrals (contact all active employees with skills related to the job order)</a:t>
            </a:r>
            <a:endParaRPr kumimoji="0" lang="en-US" altLang="en-US" sz="1400"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endParaRPr>
          </a:p>
        </p:txBody>
      </p:sp>
      <p:pic>
        <p:nvPicPr>
          <p:cNvPr id="1027" name="Picture 3" descr="Related image">
            <a:extLst>
              <a:ext uri="{FF2B5EF4-FFF2-40B4-BE49-F238E27FC236}">
                <a16:creationId xmlns:a16="http://schemas.microsoft.com/office/drawing/2014/main" id="{4D205D65-0645-4876-8486-1BEB0F31E2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910"/>
          <a:stretch/>
        </p:blipFill>
        <p:spPr bwMode="auto">
          <a:xfrm>
            <a:off x="7315200" y="890390"/>
            <a:ext cx="4876800" cy="531712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C1C1634-9177-4506-B7D0-7C6AFC77DD6B}"/>
              </a:ext>
            </a:extLst>
          </p:cNvPr>
          <p:cNvGrpSpPr/>
          <p:nvPr/>
        </p:nvGrpSpPr>
        <p:grpSpPr>
          <a:xfrm>
            <a:off x="6051177" y="850049"/>
            <a:ext cx="403412" cy="3146607"/>
            <a:chOff x="5983942" y="850049"/>
            <a:chExt cx="403412" cy="3146607"/>
          </a:xfrm>
        </p:grpSpPr>
        <p:cxnSp>
          <p:nvCxnSpPr>
            <p:cNvPr id="7" name="Straight Connector 6">
              <a:extLst>
                <a:ext uri="{FF2B5EF4-FFF2-40B4-BE49-F238E27FC236}">
                  <a16:creationId xmlns:a16="http://schemas.microsoft.com/office/drawing/2014/main" id="{4A1CC3D5-28CC-410F-8FCF-D22C09445701}"/>
                </a:ext>
              </a:extLst>
            </p:cNvPr>
            <p:cNvCxnSpPr/>
            <p:nvPr/>
          </p:nvCxnSpPr>
          <p:spPr>
            <a:xfrm>
              <a:off x="5983942" y="850049"/>
              <a:ext cx="40341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877D3-B072-4E7B-86ED-9FBD1041B8CF}"/>
                </a:ext>
              </a:extLst>
            </p:cNvPr>
            <p:cNvCxnSpPr/>
            <p:nvPr/>
          </p:nvCxnSpPr>
          <p:spPr>
            <a:xfrm>
              <a:off x="5983942" y="3996656"/>
              <a:ext cx="40341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163190-C89D-46A9-B2ED-50BC68A6869C}"/>
                </a:ext>
              </a:extLst>
            </p:cNvPr>
            <p:cNvCxnSpPr/>
            <p:nvPr/>
          </p:nvCxnSpPr>
          <p:spPr>
            <a:xfrm>
              <a:off x="6387354" y="850049"/>
              <a:ext cx="0" cy="314660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C821E05D-A7BC-42A4-A45A-3784ED9C1687}"/>
              </a:ext>
            </a:extLst>
          </p:cNvPr>
          <p:cNvSpPr/>
          <p:nvPr/>
        </p:nvSpPr>
        <p:spPr>
          <a:xfrm rot="5400000">
            <a:off x="5417403" y="2147688"/>
            <a:ext cx="2007134" cy="551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lumMod val="75000"/>
                    <a:lumOff val="25000"/>
                  </a:schemeClr>
                </a:solidFill>
                <a:latin typeface="+mj-lt"/>
              </a:rPr>
              <a:t>Completed within 2 hours of receiving a new job order</a:t>
            </a:r>
          </a:p>
        </p:txBody>
      </p:sp>
    </p:spTree>
    <p:extLst>
      <p:ext uri="{BB962C8B-B14F-4D97-AF65-F5344CB8AC3E}">
        <p14:creationId xmlns:p14="http://schemas.microsoft.com/office/powerpoint/2010/main" val="2121440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8">
            <a:extLst>
              <a:ext uri="{FF2B5EF4-FFF2-40B4-BE49-F238E27FC236}">
                <a16:creationId xmlns:a16="http://schemas.microsoft.com/office/drawing/2014/main" id="{78A91F87-50C0-4E1A-9D4F-ADFBD0507272}"/>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Sourcing Strategy</a:t>
            </a:r>
          </a:p>
        </p:txBody>
      </p:sp>
      <p:cxnSp>
        <p:nvCxnSpPr>
          <p:cNvPr id="4" name="Shape 155">
            <a:extLst>
              <a:ext uri="{FF2B5EF4-FFF2-40B4-BE49-F238E27FC236}">
                <a16:creationId xmlns:a16="http://schemas.microsoft.com/office/drawing/2014/main" id="{6C1242BB-F840-4DE7-95A5-0E51BDD6BB76}"/>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sp>
        <p:nvSpPr>
          <p:cNvPr id="8" name="TextBox 7">
            <a:extLst>
              <a:ext uri="{FF2B5EF4-FFF2-40B4-BE49-F238E27FC236}">
                <a16:creationId xmlns:a16="http://schemas.microsoft.com/office/drawing/2014/main" id="{D4960C23-9748-4716-879A-10231F5C4BCA}"/>
              </a:ext>
            </a:extLst>
          </p:cNvPr>
          <p:cNvSpPr txBox="1"/>
          <p:nvPr/>
        </p:nvSpPr>
        <p:spPr>
          <a:xfrm>
            <a:off x="593840" y="875988"/>
            <a:ext cx="5820608" cy="4179286"/>
          </a:xfrm>
          <a:prstGeom prst="rect">
            <a:avLst/>
          </a:prstGeom>
          <a:noFill/>
        </p:spPr>
        <p:txBody>
          <a:bodyPr wrap="square" rtlCol="0">
            <a:spAutoFit/>
          </a:bodyPr>
          <a:lstStyle/>
          <a:p>
            <a:pPr marL="342900" indent="-228600">
              <a:lnSpc>
                <a:spcPts val="2000"/>
              </a:lnSpc>
              <a:buFont typeface="+mj-lt"/>
              <a:buAutoNum type="arabicPeriod" startAt="8"/>
            </a:pPr>
            <a:r>
              <a:rPr lang="en-US" altLang="en-US" sz="1400" dirty="0">
                <a:solidFill>
                  <a:srgbClr val="000000"/>
                </a:solidFill>
                <a:latin typeface="+mj-lt"/>
                <a:ea typeface="Calibri" panose="020F0502020204030204" pitchFamily="34" charset="0"/>
                <a:cs typeface="Arial" panose="020B0604020202020204" pitchFamily="34" charset="0"/>
              </a:rPr>
              <a:t>Set-up agents/alerts on Monster, CareerBuilder, Dice, LinkedIn (Utilize LinkedIn Recruiter) and contact new people daily</a:t>
            </a:r>
          </a:p>
          <a:p>
            <a:pPr marL="342900" indent="-228600">
              <a:lnSpc>
                <a:spcPts val="2000"/>
              </a:lnSpc>
              <a:buFont typeface="+mj-lt"/>
              <a:buAutoNum type="arabicPeriod" startAt="8"/>
            </a:pPr>
            <a:r>
              <a:rPr lang="en-US" altLang="en-US" sz="1400" dirty="0">
                <a:latin typeface="+mj-lt"/>
                <a:ea typeface="Calibri" panose="020F0502020204030204" pitchFamily="34" charset="0"/>
                <a:cs typeface="Arial" panose="020B0604020202020204" pitchFamily="34" charset="0"/>
              </a:rPr>
              <a:t>Search Online Databases (Monster, CareerBuilder, Dice, LinkedIn, Craig’s List, job-specific sites such as JavaJobs.com, OracleJobs.com, etc.)</a:t>
            </a:r>
            <a:endParaRPr lang="en-US" altLang="en-US" sz="1400" dirty="0">
              <a:solidFill>
                <a:srgbClr val="000000"/>
              </a:solidFill>
              <a:latin typeface="+mj-lt"/>
              <a:ea typeface="Calibri" panose="020F0502020204030204" pitchFamily="34" charset="0"/>
              <a:cs typeface="Arial" panose="020B0604020202020204" pitchFamily="34" charset="0"/>
            </a:endParaRPr>
          </a:p>
          <a:p>
            <a:pPr marL="342900" indent="-342900">
              <a:lnSpc>
                <a:spcPts val="2000"/>
              </a:lnSpc>
              <a:buFont typeface="+mj-lt"/>
              <a:buAutoNum type="arabicPeriod" startAt="8"/>
            </a:pPr>
            <a:r>
              <a:rPr lang="en-US" altLang="en-US" sz="1400" dirty="0">
                <a:solidFill>
                  <a:srgbClr val="000000"/>
                </a:solidFill>
                <a:latin typeface="+mj-lt"/>
                <a:ea typeface="Calibri" panose="020F0502020204030204" pitchFamily="34" charset="0"/>
                <a:cs typeface="Arial" panose="020B0604020202020204" pitchFamily="34" charset="0"/>
              </a:rPr>
              <a:t>Contact and distribute to approved third-party agency contacts</a:t>
            </a:r>
          </a:p>
          <a:p>
            <a:pPr marL="342900" indent="-342900">
              <a:lnSpc>
                <a:spcPts val="2000"/>
              </a:lnSpc>
              <a:buFont typeface="+mj-lt"/>
              <a:buAutoNum type="arabicPeriod" startAt="8"/>
            </a:pPr>
            <a:r>
              <a:rPr lang="en-US" altLang="en-US" sz="1400" dirty="0">
                <a:solidFill>
                  <a:srgbClr val="000000"/>
                </a:solidFill>
                <a:latin typeface="+mj-lt"/>
                <a:ea typeface="Calibri" panose="020F0502020204030204" pitchFamily="34" charset="0"/>
                <a:cs typeface="Arial" panose="020B0604020202020204" pitchFamily="34" charset="0"/>
              </a:rPr>
              <a:t>Dedicated Internet Mining (non-job board)</a:t>
            </a:r>
          </a:p>
          <a:p>
            <a:pPr marL="342900" indent="-342900">
              <a:lnSpc>
                <a:spcPts val="2000"/>
              </a:lnSpc>
              <a:buFont typeface="+mj-lt"/>
              <a:buAutoNum type="arabicPeriod" startAt="8"/>
            </a:pPr>
            <a:r>
              <a:rPr lang="en-US" altLang="en-US" sz="1400" dirty="0">
                <a:solidFill>
                  <a:srgbClr val="000000"/>
                </a:solidFill>
                <a:latin typeface="+mj-lt"/>
                <a:ea typeface="Calibri" panose="020F0502020204030204" pitchFamily="34" charset="0"/>
                <a:cs typeface="Arial" panose="020B0604020202020204" pitchFamily="34" charset="0"/>
              </a:rPr>
              <a:t>Brainstorm with Account Developer, fellow recruiters, and/or Sales Lead/</a:t>
            </a:r>
            <a:br>
              <a:rPr lang="en-US" altLang="en-US" sz="1400" dirty="0">
                <a:solidFill>
                  <a:srgbClr val="000000"/>
                </a:solidFill>
                <a:latin typeface="+mj-lt"/>
                <a:ea typeface="Calibri" panose="020F0502020204030204" pitchFamily="34" charset="0"/>
                <a:cs typeface="Arial" panose="020B0604020202020204" pitchFamily="34" charset="0"/>
              </a:rPr>
            </a:br>
            <a:r>
              <a:rPr lang="en-US" altLang="en-US" sz="1400" dirty="0">
                <a:solidFill>
                  <a:srgbClr val="000000"/>
                </a:solidFill>
                <a:latin typeface="+mj-lt"/>
                <a:ea typeface="Calibri" panose="020F0502020204030204" pitchFamily="34" charset="0"/>
                <a:cs typeface="Arial" panose="020B0604020202020204" pitchFamily="34" charset="0"/>
              </a:rPr>
              <a:t>Director regarding other companies in the market with similar skill profile, and a develop target company list (min. 5 companies) and refine/target current employees of those companies in searches/calls</a:t>
            </a:r>
          </a:p>
          <a:p>
            <a:pPr marL="342900" indent="-342900">
              <a:lnSpc>
                <a:spcPts val="2000"/>
              </a:lnSpc>
              <a:buFont typeface="+mj-lt"/>
              <a:buAutoNum type="arabicPeriod" startAt="8"/>
            </a:pPr>
            <a:r>
              <a:rPr lang="en-US" altLang="en-US" sz="1400" dirty="0">
                <a:solidFill>
                  <a:srgbClr val="000000"/>
                </a:solidFill>
                <a:latin typeface="+mj-lt"/>
                <a:ea typeface="Calibri" panose="020F0502020204030204" pitchFamily="34" charset="0"/>
                <a:cs typeface="Arial" panose="020B0604020202020204" pitchFamily="34" charset="0"/>
              </a:rPr>
              <a:t>Identify and contact reference names with relevant job titles or candidates who work at targeted companies with relevant technology environments (i.e. reference of local Project Manager working at Microsoft, or Web Developer working at company that has a </a:t>
            </a:r>
            <a:r>
              <a:rPr lang="en-US" altLang="en-US" sz="1400" dirty="0" err="1">
                <a:solidFill>
                  <a:srgbClr val="000000"/>
                </a:solidFill>
                <a:latin typeface="+mj-lt"/>
                <a:ea typeface="Calibri" panose="020F0502020204030204" pitchFamily="34" charset="0"/>
                <a:cs typeface="Arial" panose="020B0604020202020204" pitchFamily="34" charset="0"/>
              </a:rPr>
              <a:t>.Net</a:t>
            </a:r>
            <a:r>
              <a:rPr lang="en-US" altLang="en-US" sz="1400" dirty="0">
                <a:solidFill>
                  <a:srgbClr val="000000"/>
                </a:solidFill>
                <a:latin typeface="+mj-lt"/>
                <a:ea typeface="Calibri" panose="020F0502020204030204" pitchFamily="34" charset="0"/>
                <a:cs typeface="Arial" panose="020B0604020202020204" pitchFamily="34" charset="0"/>
              </a:rPr>
              <a:t> development environment, Boolean search – NEAR)</a:t>
            </a:r>
          </a:p>
          <a:p>
            <a:pPr marL="342900" indent="-342900">
              <a:lnSpc>
                <a:spcPts val="2000"/>
              </a:lnSpc>
              <a:buFont typeface="+mj-lt"/>
              <a:buAutoNum type="arabicPeriod" startAt="8"/>
            </a:pPr>
            <a:r>
              <a:rPr lang="en-US" altLang="en-US" sz="1400" dirty="0">
                <a:solidFill>
                  <a:srgbClr val="000000"/>
                </a:solidFill>
                <a:latin typeface="+mj-lt"/>
                <a:ea typeface="Calibri" panose="020F0502020204030204" pitchFamily="34" charset="0"/>
                <a:cs typeface="Arial" panose="020B0604020202020204" pitchFamily="34" charset="0"/>
              </a:rPr>
              <a:t>Identify at least one related user group and actively engage</a:t>
            </a:r>
          </a:p>
        </p:txBody>
      </p:sp>
      <p:pic>
        <p:nvPicPr>
          <p:cNvPr id="3074" name="Picture 2" descr="Image result for background international student">
            <a:extLst>
              <a:ext uri="{FF2B5EF4-FFF2-40B4-BE49-F238E27FC236}">
                <a16:creationId xmlns:a16="http://schemas.microsoft.com/office/drawing/2014/main" id="{8D37D7D3-E26F-4E90-A2AD-792AE1C778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116"/>
          <a:stretch/>
        </p:blipFill>
        <p:spPr bwMode="auto">
          <a:xfrm>
            <a:off x="7315200" y="890390"/>
            <a:ext cx="4876800" cy="5318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328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05C1841-7AA9-48D9-9230-E321FF729B7A}"/>
              </a:ext>
            </a:extLst>
          </p:cNvPr>
          <p:cNvGrpSpPr/>
          <p:nvPr/>
        </p:nvGrpSpPr>
        <p:grpSpPr>
          <a:xfrm>
            <a:off x="0" y="0"/>
            <a:ext cx="12192001" cy="6858000"/>
            <a:chOff x="0" y="0"/>
            <a:chExt cx="12192001" cy="6858000"/>
          </a:xfrm>
        </p:grpSpPr>
        <p:pic>
          <p:nvPicPr>
            <p:cNvPr id="1028" name="Picture 4" descr="Related image">
              <a:extLst>
                <a:ext uri="{FF2B5EF4-FFF2-40B4-BE49-F238E27FC236}">
                  <a16:creationId xmlns:a16="http://schemas.microsoft.com/office/drawing/2014/main" id="{BA7B7D77-2B0D-4AA7-836E-4F5DA930BE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FE8F266-F262-44DA-A7B1-D4608D9E1F41}"/>
                </a:ext>
              </a:extLst>
            </p:cNvPr>
            <p:cNvSpPr/>
            <p:nvPr/>
          </p:nvSpPr>
          <p:spPr>
            <a:xfrm rot="10800000">
              <a:off x="0" y="2914650"/>
              <a:ext cx="12192000" cy="3943350"/>
            </a:xfrm>
            <a:prstGeom prst="rect">
              <a:avLst/>
            </a:prstGeom>
            <a:gradFill>
              <a:gsLst>
                <a:gs pos="28312">
                  <a:srgbClr val="4F85E5"/>
                </a:gs>
                <a:gs pos="19452">
                  <a:srgbClr val="3976E2"/>
                </a:gs>
                <a:gs pos="9700">
                  <a:srgbClr val="2165DE"/>
                </a:gs>
                <a:gs pos="0">
                  <a:srgbClr val="0B4AD7"/>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A3A3EDE0-08AF-4548-8595-733711B55048}"/>
              </a:ext>
            </a:extLst>
          </p:cNvPr>
          <p:cNvSpPr txBox="1"/>
          <p:nvPr/>
        </p:nvSpPr>
        <p:spPr>
          <a:xfrm>
            <a:off x="624594" y="4746293"/>
            <a:ext cx="5585706" cy="1641988"/>
          </a:xfrm>
          <a:prstGeom prst="rect">
            <a:avLst/>
          </a:prstGeom>
          <a:noFill/>
        </p:spPr>
        <p:txBody>
          <a:bodyPr wrap="square" rtlCol="0">
            <a:spAutoFit/>
          </a:bodyPr>
          <a:lstStyle/>
          <a:p>
            <a:pPr>
              <a:lnSpc>
                <a:spcPts val="6000"/>
              </a:lnSpc>
            </a:pPr>
            <a:r>
              <a:rPr lang="en-US" sz="5400" dirty="0">
                <a:solidFill>
                  <a:schemeClr val="bg1"/>
                </a:solidFill>
                <a:latin typeface="+mj-lt"/>
              </a:rPr>
              <a:t>Locations &amp;</a:t>
            </a:r>
            <a:br>
              <a:rPr lang="en-US" sz="6000" b="1" dirty="0">
                <a:solidFill>
                  <a:schemeClr val="bg1"/>
                </a:solidFill>
                <a:latin typeface="+mj-lt"/>
              </a:rPr>
            </a:br>
            <a:r>
              <a:rPr lang="en-US" sz="6000" b="1" dirty="0">
                <a:solidFill>
                  <a:schemeClr val="bg1"/>
                </a:solidFill>
                <a:latin typeface="+mj-lt"/>
              </a:rPr>
              <a:t>Infrastructure</a:t>
            </a:r>
          </a:p>
        </p:txBody>
      </p:sp>
      <p:cxnSp>
        <p:nvCxnSpPr>
          <p:cNvPr id="13" name="Straight Connector 12">
            <a:extLst>
              <a:ext uri="{FF2B5EF4-FFF2-40B4-BE49-F238E27FC236}">
                <a16:creationId xmlns:a16="http://schemas.microsoft.com/office/drawing/2014/main" id="{ED29A087-397A-4908-9A93-93E318B5F314}"/>
              </a:ext>
            </a:extLst>
          </p:cNvPr>
          <p:cNvCxnSpPr/>
          <p:nvPr/>
        </p:nvCxnSpPr>
        <p:spPr>
          <a:xfrm>
            <a:off x="434094" y="4953000"/>
            <a:ext cx="0" cy="1181100"/>
          </a:xfrm>
          <a:prstGeom prst="line">
            <a:avLst/>
          </a:prstGeom>
          <a:ln w="76200"/>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611733E4-1A53-4F13-869A-9D368A0487B3}"/>
              </a:ext>
            </a:extLst>
          </p:cNvPr>
          <p:cNvPicPr>
            <a:picLocks noChangeAspect="1"/>
          </p:cNvPicPr>
          <p:nvPr/>
        </p:nvPicPr>
        <p:blipFill>
          <a:blip r:embed="rId4"/>
          <a:stretch>
            <a:fillRect/>
          </a:stretch>
        </p:blipFill>
        <p:spPr>
          <a:xfrm>
            <a:off x="9254442" y="255280"/>
            <a:ext cx="2646585" cy="612347"/>
          </a:xfrm>
          <a:prstGeom prst="rect">
            <a:avLst/>
          </a:prstGeom>
        </p:spPr>
      </p:pic>
    </p:spTree>
    <p:extLst>
      <p:ext uri="{BB962C8B-B14F-4D97-AF65-F5344CB8AC3E}">
        <p14:creationId xmlns:p14="http://schemas.microsoft.com/office/powerpoint/2010/main" val="3914375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l="679" r="21782" b="21041"/>
          <a:stretch/>
        </p:blipFill>
        <p:spPr>
          <a:xfrm>
            <a:off x="-33067" y="503594"/>
            <a:ext cx="12261338" cy="5944275"/>
          </a:xfrm>
          <a:prstGeom prst="rect">
            <a:avLst/>
          </a:prstGeom>
        </p:spPr>
      </p:pic>
      <p:grpSp>
        <p:nvGrpSpPr>
          <p:cNvPr id="4" name="Group 3"/>
          <p:cNvGrpSpPr/>
          <p:nvPr/>
        </p:nvGrpSpPr>
        <p:grpSpPr>
          <a:xfrm>
            <a:off x="3048380" y="2396016"/>
            <a:ext cx="944891" cy="253916"/>
            <a:chOff x="3412274" y="2162346"/>
            <a:chExt cx="944891" cy="253916"/>
          </a:xfrm>
        </p:grpSpPr>
        <p:grpSp>
          <p:nvGrpSpPr>
            <p:cNvPr id="101" name="Group 100"/>
            <p:cNvGrpSpPr/>
            <p:nvPr/>
          </p:nvGrpSpPr>
          <p:grpSpPr>
            <a:xfrm flipV="1">
              <a:off x="3412274" y="2189895"/>
              <a:ext cx="216360" cy="220793"/>
              <a:chOff x="-1014661" y="-977004"/>
              <a:chExt cx="2094235" cy="2137147"/>
            </a:xfrm>
            <a:solidFill>
              <a:srgbClr val="1171B9"/>
            </a:solidFill>
          </p:grpSpPr>
          <p:sp>
            <p:nvSpPr>
              <p:cNvPr id="103" name="Oval 102"/>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extBox 101"/>
            <p:cNvSpPr txBox="1"/>
            <p:nvPr/>
          </p:nvSpPr>
          <p:spPr>
            <a:xfrm>
              <a:off x="3561443" y="2162346"/>
              <a:ext cx="795722" cy="253916"/>
            </a:xfrm>
            <a:prstGeom prst="rect">
              <a:avLst/>
            </a:prstGeom>
            <a:noFill/>
          </p:spPr>
          <p:txBody>
            <a:bodyPr wrap="square" rtlCol="0">
              <a:spAutoFit/>
            </a:bodyPr>
            <a:lstStyle/>
            <a:p>
              <a:r>
                <a:rPr lang="en-IN" sz="1050" b="1" dirty="0">
                  <a:solidFill>
                    <a:srgbClr val="1171B9"/>
                  </a:solidFill>
                  <a:latin typeface="+mj-lt"/>
                </a:rPr>
                <a:t>Pittsburgh</a:t>
              </a:r>
            </a:p>
          </p:txBody>
        </p:sp>
      </p:grpSp>
      <p:grpSp>
        <p:nvGrpSpPr>
          <p:cNvPr id="5" name="Group 4"/>
          <p:cNvGrpSpPr/>
          <p:nvPr/>
        </p:nvGrpSpPr>
        <p:grpSpPr>
          <a:xfrm>
            <a:off x="10519700" y="3630827"/>
            <a:ext cx="1267732" cy="246220"/>
            <a:chOff x="3311524" y="1769687"/>
            <a:chExt cx="592780" cy="115130"/>
          </a:xfrm>
        </p:grpSpPr>
        <p:grpSp>
          <p:nvGrpSpPr>
            <p:cNvPr id="90" name="Group 89"/>
            <p:cNvGrpSpPr/>
            <p:nvPr/>
          </p:nvGrpSpPr>
          <p:grpSpPr>
            <a:xfrm flipV="1">
              <a:off x="3311524" y="1785312"/>
              <a:ext cx="83268" cy="84974"/>
              <a:chOff x="-1014661" y="-977004"/>
              <a:chExt cx="2094235" cy="2137147"/>
            </a:xfrm>
            <a:solidFill>
              <a:srgbClr val="333333"/>
            </a:solidFill>
          </p:grpSpPr>
          <p:sp>
            <p:nvSpPr>
              <p:cNvPr id="92" name="Oval 91"/>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TextBox 90"/>
            <p:cNvSpPr txBox="1"/>
            <p:nvPr/>
          </p:nvSpPr>
          <p:spPr>
            <a:xfrm>
              <a:off x="3365274" y="1769687"/>
              <a:ext cx="539030" cy="115130"/>
            </a:xfrm>
            <a:prstGeom prst="rect">
              <a:avLst/>
            </a:prstGeom>
            <a:noFill/>
          </p:spPr>
          <p:txBody>
            <a:bodyPr wrap="square" rtlCol="0">
              <a:spAutoFit/>
            </a:bodyPr>
            <a:lstStyle/>
            <a:p>
              <a:r>
                <a:rPr lang="en-IN" sz="1000" dirty="0">
                  <a:latin typeface="+mj-lt"/>
                </a:rPr>
                <a:t>NOIDA</a:t>
              </a:r>
            </a:p>
          </p:txBody>
        </p:sp>
      </p:grpSp>
      <p:grpSp>
        <p:nvGrpSpPr>
          <p:cNvPr id="6" name="Group 5"/>
          <p:cNvGrpSpPr/>
          <p:nvPr/>
        </p:nvGrpSpPr>
        <p:grpSpPr>
          <a:xfrm>
            <a:off x="2738176" y="3119941"/>
            <a:ext cx="1267732" cy="246220"/>
            <a:chOff x="3311524" y="1769687"/>
            <a:chExt cx="592780" cy="115130"/>
          </a:xfrm>
        </p:grpSpPr>
        <p:grpSp>
          <p:nvGrpSpPr>
            <p:cNvPr id="79" name="Group 78"/>
            <p:cNvGrpSpPr/>
            <p:nvPr/>
          </p:nvGrpSpPr>
          <p:grpSpPr>
            <a:xfrm flipV="1">
              <a:off x="3311524" y="1785312"/>
              <a:ext cx="83268" cy="84974"/>
              <a:chOff x="-1014661" y="-977004"/>
              <a:chExt cx="2094235" cy="2137147"/>
            </a:xfrm>
            <a:solidFill>
              <a:srgbClr val="333333"/>
            </a:solidFill>
          </p:grpSpPr>
          <p:sp>
            <p:nvSpPr>
              <p:cNvPr id="81" name="Oval 80"/>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p:cNvSpPr txBox="1"/>
            <p:nvPr/>
          </p:nvSpPr>
          <p:spPr>
            <a:xfrm>
              <a:off x="3365274" y="1769687"/>
              <a:ext cx="539030" cy="115130"/>
            </a:xfrm>
            <a:prstGeom prst="rect">
              <a:avLst/>
            </a:prstGeom>
            <a:noFill/>
          </p:spPr>
          <p:txBody>
            <a:bodyPr wrap="square" rtlCol="0">
              <a:spAutoFit/>
            </a:bodyPr>
            <a:lstStyle/>
            <a:p>
              <a:r>
                <a:rPr lang="en-IN" sz="1000" dirty="0">
                  <a:latin typeface="+mj-lt"/>
                </a:rPr>
                <a:t>Orlando</a:t>
              </a:r>
            </a:p>
          </p:txBody>
        </p:sp>
      </p:grpSp>
      <p:grpSp>
        <p:nvGrpSpPr>
          <p:cNvPr id="7" name="Group 6"/>
          <p:cNvGrpSpPr/>
          <p:nvPr/>
        </p:nvGrpSpPr>
        <p:grpSpPr>
          <a:xfrm>
            <a:off x="975794" y="2522907"/>
            <a:ext cx="780265" cy="246220"/>
            <a:chOff x="3311524" y="1769687"/>
            <a:chExt cx="364845" cy="115130"/>
          </a:xfrm>
        </p:grpSpPr>
        <p:grpSp>
          <p:nvGrpSpPr>
            <p:cNvPr id="68" name="Group 67"/>
            <p:cNvGrpSpPr/>
            <p:nvPr/>
          </p:nvGrpSpPr>
          <p:grpSpPr>
            <a:xfrm flipV="1">
              <a:off x="3311524" y="1785312"/>
              <a:ext cx="83268" cy="84974"/>
              <a:chOff x="-1014661" y="-977004"/>
              <a:chExt cx="2094235" cy="2137147"/>
            </a:xfrm>
            <a:solidFill>
              <a:srgbClr val="333333"/>
            </a:solidFill>
          </p:grpSpPr>
          <p:sp>
            <p:nvSpPr>
              <p:cNvPr id="70" name="Oval 69"/>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p:cNvSpPr txBox="1"/>
            <p:nvPr/>
          </p:nvSpPr>
          <p:spPr>
            <a:xfrm>
              <a:off x="3365274" y="1769687"/>
              <a:ext cx="311095" cy="115130"/>
            </a:xfrm>
            <a:prstGeom prst="rect">
              <a:avLst/>
            </a:prstGeom>
            <a:noFill/>
          </p:spPr>
          <p:txBody>
            <a:bodyPr wrap="square" rtlCol="0">
              <a:spAutoFit/>
            </a:bodyPr>
            <a:lstStyle/>
            <a:p>
              <a:r>
                <a:rPr lang="en-IN" sz="1000" dirty="0">
                  <a:latin typeface="+mj-lt"/>
                </a:rPr>
                <a:t>Fremont</a:t>
              </a:r>
            </a:p>
          </p:txBody>
        </p:sp>
      </p:grpSp>
      <p:grpSp>
        <p:nvGrpSpPr>
          <p:cNvPr id="8" name="Group 7"/>
          <p:cNvGrpSpPr/>
          <p:nvPr/>
        </p:nvGrpSpPr>
        <p:grpSpPr>
          <a:xfrm>
            <a:off x="2654177" y="3276801"/>
            <a:ext cx="1267732" cy="246220"/>
            <a:chOff x="3311524" y="1769687"/>
            <a:chExt cx="592780" cy="115130"/>
          </a:xfrm>
        </p:grpSpPr>
        <p:grpSp>
          <p:nvGrpSpPr>
            <p:cNvPr id="57" name="Group 56"/>
            <p:cNvGrpSpPr/>
            <p:nvPr/>
          </p:nvGrpSpPr>
          <p:grpSpPr>
            <a:xfrm flipV="1">
              <a:off x="3311524" y="1785312"/>
              <a:ext cx="83268" cy="84974"/>
              <a:chOff x="-1014661" y="-977004"/>
              <a:chExt cx="2094235" cy="2137147"/>
            </a:xfrm>
            <a:solidFill>
              <a:srgbClr val="333333"/>
            </a:solidFill>
          </p:grpSpPr>
          <p:sp>
            <p:nvSpPr>
              <p:cNvPr id="59" name="Oval 58"/>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3365274" y="1769687"/>
              <a:ext cx="539030" cy="115130"/>
            </a:xfrm>
            <a:prstGeom prst="rect">
              <a:avLst/>
            </a:prstGeom>
            <a:noFill/>
          </p:spPr>
          <p:txBody>
            <a:bodyPr wrap="square" rtlCol="0">
              <a:spAutoFit/>
            </a:bodyPr>
            <a:lstStyle/>
            <a:p>
              <a:r>
                <a:rPr lang="en-IN" sz="1000" dirty="0">
                  <a:latin typeface="+mj-lt"/>
                </a:rPr>
                <a:t>Tampa</a:t>
              </a:r>
            </a:p>
          </p:txBody>
        </p:sp>
      </p:grpSp>
      <p:grpSp>
        <p:nvGrpSpPr>
          <p:cNvPr id="9" name="Group 8"/>
          <p:cNvGrpSpPr/>
          <p:nvPr/>
        </p:nvGrpSpPr>
        <p:grpSpPr>
          <a:xfrm>
            <a:off x="1888042" y="2950255"/>
            <a:ext cx="1267732" cy="246220"/>
            <a:chOff x="3311524" y="1769687"/>
            <a:chExt cx="592780" cy="115130"/>
          </a:xfrm>
        </p:grpSpPr>
        <p:grpSp>
          <p:nvGrpSpPr>
            <p:cNvPr id="46" name="Group 45"/>
            <p:cNvGrpSpPr/>
            <p:nvPr/>
          </p:nvGrpSpPr>
          <p:grpSpPr>
            <a:xfrm flipV="1">
              <a:off x="3311524" y="1785312"/>
              <a:ext cx="83268" cy="84974"/>
              <a:chOff x="-1014661" y="-977004"/>
              <a:chExt cx="2094235" cy="2137147"/>
            </a:xfrm>
            <a:solidFill>
              <a:srgbClr val="333333"/>
            </a:solidFill>
          </p:grpSpPr>
          <p:sp>
            <p:nvSpPr>
              <p:cNvPr id="48" name="Oval 47"/>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3365274" y="1769687"/>
              <a:ext cx="539030" cy="115130"/>
            </a:xfrm>
            <a:prstGeom prst="rect">
              <a:avLst/>
            </a:prstGeom>
            <a:noFill/>
          </p:spPr>
          <p:txBody>
            <a:bodyPr wrap="square" rtlCol="0">
              <a:spAutoFit/>
            </a:bodyPr>
            <a:lstStyle/>
            <a:p>
              <a:r>
                <a:rPr lang="en-IN" sz="1000" dirty="0">
                  <a:latin typeface="+mj-lt"/>
                </a:rPr>
                <a:t>Dallas</a:t>
              </a:r>
            </a:p>
          </p:txBody>
        </p:sp>
      </p:grpSp>
      <p:grpSp>
        <p:nvGrpSpPr>
          <p:cNvPr id="11" name="Group 10"/>
          <p:cNvGrpSpPr/>
          <p:nvPr/>
        </p:nvGrpSpPr>
        <p:grpSpPr>
          <a:xfrm>
            <a:off x="2758568" y="2573686"/>
            <a:ext cx="1267732" cy="246220"/>
            <a:chOff x="3311524" y="1769687"/>
            <a:chExt cx="592780" cy="115130"/>
          </a:xfrm>
        </p:grpSpPr>
        <p:grpSp>
          <p:nvGrpSpPr>
            <p:cNvPr id="24" name="Group 23"/>
            <p:cNvGrpSpPr/>
            <p:nvPr/>
          </p:nvGrpSpPr>
          <p:grpSpPr>
            <a:xfrm flipV="1">
              <a:off x="3311524" y="1785312"/>
              <a:ext cx="83268" cy="84974"/>
              <a:chOff x="-1014661" y="-977004"/>
              <a:chExt cx="2094235" cy="2137147"/>
            </a:xfrm>
            <a:solidFill>
              <a:srgbClr val="333333"/>
            </a:solidFill>
          </p:grpSpPr>
          <p:sp>
            <p:nvSpPr>
              <p:cNvPr id="26" name="Oval 25"/>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3365274" y="1769687"/>
              <a:ext cx="539030" cy="115130"/>
            </a:xfrm>
            <a:prstGeom prst="rect">
              <a:avLst/>
            </a:prstGeom>
            <a:noFill/>
          </p:spPr>
          <p:txBody>
            <a:bodyPr wrap="square" rtlCol="0">
              <a:spAutoFit/>
            </a:bodyPr>
            <a:lstStyle/>
            <a:p>
              <a:r>
                <a:rPr lang="en-IN" sz="1000" dirty="0">
                  <a:latin typeface="+mj-lt"/>
                </a:rPr>
                <a:t>Chicago</a:t>
              </a:r>
            </a:p>
          </p:txBody>
        </p:sp>
      </p:grpSp>
      <p:grpSp>
        <p:nvGrpSpPr>
          <p:cNvPr id="12" name="Group 11"/>
          <p:cNvGrpSpPr/>
          <p:nvPr/>
        </p:nvGrpSpPr>
        <p:grpSpPr>
          <a:xfrm>
            <a:off x="3467739" y="2253318"/>
            <a:ext cx="1267732" cy="246220"/>
            <a:chOff x="3311524" y="1769687"/>
            <a:chExt cx="592780" cy="115130"/>
          </a:xfrm>
        </p:grpSpPr>
        <p:grpSp>
          <p:nvGrpSpPr>
            <p:cNvPr id="13" name="Group 12"/>
            <p:cNvGrpSpPr/>
            <p:nvPr/>
          </p:nvGrpSpPr>
          <p:grpSpPr>
            <a:xfrm flipV="1">
              <a:off x="3311524" y="1785312"/>
              <a:ext cx="83268" cy="84974"/>
              <a:chOff x="-1014661" y="-977004"/>
              <a:chExt cx="2094235" cy="2137147"/>
            </a:xfrm>
            <a:solidFill>
              <a:srgbClr val="333333"/>
            </a:solidFill>
          </p:grpSpPr>
          <p:sp>
            <p:nvSpPr>
              <p:cNvPr id="15" name="Oval 14"/>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3365274" y="1769687"/>
              <a:ext cx="539030" cy="115130"/>
            </a:xfrm>
            <a:prstGeom prst="rect">
              <a:avLst/>
            </a:prstGeom>
            <a:noFill/>
          </p:spPr>
          <p:txBody>
            <a:bodyPr wrap="square" rtlCol="0">
              <a:spAutoFit/>
            </a:bodyPr>
            <a:lstStyle/>
            <a:p>
              <a:r>
                <a:rPr lang="en-IN" sz="1000" dirty="0">
                  <a:latin typeface="+mj-lt"/>
                </a:rPr>
                <a:t>Boston</a:t>
              </a:r>
            </a:p>
          </p:txBody>
        </p:sp>
      </p:grpSp>
      <p:grpSp>
        <p:nvGrpSpPr>
          <p:cNvPr id="115" name="Group 114"/>
          <p:cNvGrpSpPr/>
          <p:nvPr/>
        </p:nvGrpSpPr>
        <p:grpSpPr>
          <a:xfrm>
            <a:off x="10629568" y="4049052"/>
            <a:ext cx="1267732" cy="246220"/>
            <a:chOff x="3311524" y="1769687"/>
            <a:chExt cx="592780" cy="115130"/>
          </a:xfrm>
        </p:grpSpPr>
        <p:grpSp>
          <p:nvGrpSpPr>
            <p:cNvPr id="116" name="Group 115"/>
            <p:cNvGrpSpPr/>
            <p:nvPr/>
          </p:nvGrpSpPr>
          <p:grpSpPr>
            <a:xfrm flipV="1">
              <a:off x="3311524" y="1785312"/>
              <a:ext cx="83268" cy="84974"/>
              <a:chOff x="-1014661" y="-977004"/>
              <a:chExt cx="2094235" cy="2137147"/>
            </a:xfrm>
            <a:solidFill>
              <a:srgbClr val="333333"/>
            </a:solidFill>
          </p:grpSpPr>
          <p:sp>
            <p:nvSpPr>
              <p:cNvPr id="118" name="Oval 117"/>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p:cNvSpPr txBox="1"/>
            <p:nvPr/>
          </p:nvSpPr>
          <p:spPr>
            <a:xfrm>
              <a:off x="3365274" y="1769687"/>
              <a:ext cx="539030" cy="115130"/>
            </a:xfrm>
            <a:prstGeom prst="rect">
              <a:avLst/>
            </a:prstGeom>
            <a:noFill/>
          </p:spPr>
          <p:txBody>
            <a:bodyPr wrap="square" rtlCol="0">
              <a:spAutoFit/>
            </a:bodyPr>
            <a:lstStyle/>
            <a:p>
              <a:r>
                <a:rPr lang="en-IN" sz="1000" dirty="0">
                  <a:latin typeface="+mj-lt"/>
                </a:rPr>
                <a:t>Chennai</a:t>
              </a:r>
            </a:p>
          </p:txBody>
        </p:sp>
      </p:grpSp>
      <p:grpSp>
        <p:nvGrpSpPr>
          <p:cNvPr id="127" name="Group 126"/>
          <p:cNvGrpSpPr/>
          <p:nvPr/>
        </p:nvGrpSpPr>
        <p:grpSpPr>
          <a:xfrm>
            <a:off x="3048380" y="2087597"/>
            <a:ext cx="1267732" cy="246220"/>
            <a:chOff x="3311524" y="1769687"/>
            <a:chExt cx="592780" cy="115130"/>
          </a:xfrm>
        </p:grpSpPr>
        <p:grpSp>
          <p:nvGrpSpPr>
            <p:cNvPr id="128" name="Group 127"/>
            <p:cNvGrpSpPr/>
            <p:nvPr/>
          </p:nvGrpSpPr>
          <p:grpSpPr>
            <a:xfrm flipV="1">
              <a:off x="3311524" y="1785312"/>
              <a:ext cx="83268" cy="84974"/>
              <a:chOff x="-1014661" y="-977004"/>
              <a:chExt cx="2094235" cy="2137147"/>
            </a:xfrm>
            <a:solidFill>
              <a:srgbClr val="333333"/>
            </a:solidFill>
          </p:grpSpPr>
          <p:sp>
            <p:nvSpPr>
              <p:cNvPr id="130" name="Oval 129"/>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TextBox 128"/>
            <p:cNvSpPr txBox="1"/>
            <p:nvPr/>
          </p:nvSpPr>
          <p:spPr>
            <a:xfrm>
              <a:off x="3365274" y="1769687"/>
              <a:ext cx="539030" cy="115130"/>
            </a:xfrm>
            <a:prstGeom prst="rect">
              <a:avLst/>
            </a:prstGeom>
            <a:noFill/>
          </p:spPr>
          <p:txBody>
            <a:bodyPr wrap="square" rtlCol="0">
              <a:spAutoFit/>
            </a:bodyPr>
            <a:lstStyle/>
            <a:p>
              <a:r>
                <a:rPr lang="en-IN" sz="1000" dirty="0">
                  <a:latin typeface="+mj-lt"/>
                </a:rPr>
                <a:t>Toronto</a:t>
              </a:r>
            </a:p>
          </p:txBody>
        </p:sp>
      </p:grpSp>
      <p:grpSp>
        <p:nvGrpSpPr>
          <p:cNvPr id="142" name="Group 141"/>
          <p:cNvGrpSpPr/>
          <p:nvPr/>
        </p:nvGrpSpPr>
        <p:grpSpPr>
          <a:xfrm>
            <a:off x="1819372" y="3112703"/>
            <a:ext cx="1267732" cy="246220"/>
            <a:chOff x="3311524" y="1769687"/>
            <a:chExt cx="592780" cy="115130"/>
          </a:xfrm>
        </p:grpSpPr>
        <p:grpSp>
          <p:nvGrpSpPr>
            <p:cNvPr id="143" name="Group 142"/>
            <p:cNvGrpSpPr/>
            <p:nvPr/>
          </p:nvGrpSpPr>
          <p:grpSpPr>
            <a:xfrm flipV="1">
              <a:off x="3311524" y="1785312"/>
              <a:ext cx="83268" cy="84974"/>
              <a:chOff x="-1014661" y="-977004"/>
              <a:chExt cx="2094235" cy="2137147"/>
            </a:xfrm>
            <a:solidFill>
              <a:srgbClr val="333333"/>
            </a:solidFill>
          </p:grpSpPr>
          <p:sp>
            <p:nvSpPr>
              <p:cNvPr id="145" name="Oval 144"/>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TextBox 143"/>
            <p:cNvSpPr txBox="1"/>
            <p:nvPr/>
          </p:nvSpPr>
          <p:spPr>
            <a:xfrm>
              <a:off x="3365274" y="1769687"/>
              <a:ext cx="539030" cy="115130"/>
            </a:xfrm>
            <a:prstGeom prst="rect">
              <a:avLst/>
            </a:prstGeom>
            <a:noFill/>
          </p:spPr>
          <p:txBody>
            <a:bodyPr wrap="square" rtlCol="0">
              <a:spAutoFit/>
            </a:bodyPr>
            <a:lstStyle/>
            <a:p>
              <a:r>
                <a:rPr lang="en-IN" sz="1000" dirty="0">
                  <a:latin typeface="+mj-lt"/>
                </a:rPr>
                <a:t>Austin</a:t>
              </a:r>
            </a:p>
          </p:txBody>
        </p:sp>
      </p:grpSp>
    </p:spTree>
    <p:extLst>
      <p:ext uri="{BB962C8B-B14F-4D97-AF65-F5344CB8AC3E}">
        <p14:creationId xmlns:p14="http://schemas.microsoft.com/office/powerpoint/2010/main" val="393228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18">
            <a:extLst>
              <a:ext uri="{FF2B5EF4-FFF2-40B4-BE49-F238E27FC236}">
                <a16:creationId xmlns:a16="http://schemas.microsoft.com/office/drawing/2014/main" id="{FC3244BA-C930-4E29-98A5-4DEA2CC792A7}"/>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NOIDA Office</a:t>
            </a:r>
          </a:p>
        </p:txBody>
      </p:sp>
      <p:cxnSp>
        <p:nvCxnSpPr>
          <p:cNvPr id="9" name="Shape 155">
            <a:extLst>
              <a:ext uri="{FF2B5EF4-FFF2-40B4-BE49-F238E27FC236}">
                <a16:creationId xmlns:a16="http://schemas.microsoft.com/office/drawing/2014/main" id="{F8703D18-0824-4135-86A8-24338A359DFD}"/>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grpSp>
        <p:nvGrpSpPr>
          <p:cNvPr id="7" name="Group 6">
            <a:extLst>
              <a:ext uri="{FF2B5EF4-FFF2-40B4-BE49-F238E27FC236}">
                <a16:creationId xmlns:a16="http://schemas.microsoft.com/office/drawing/2014/main" id="{4ED21D13-F3C0-4F08-867B-B0721EABE78F}"/>
              </a:ext>
            </a:extLst>
          </p:cNvPr>
          <p:cNvGrpSpPr/>
          <p:nvPr/>
        </p:nvGrpSpPr>
        <p:grpSpPr>
          <a:xfrm>
            <a:off x="5960214" y="808591"/>
            <a:ext cx="5231552" cy="5446700"/>
            <a:chOff x="1310184" y="777923"/>
            <a:chExt cx="6305267" cy="6564572"/>
          </a:xfrm>
        </p:grpSpPr>
        <p:pic>
          <p:nvPicPr>
            <p:cNvPr id="3" name="Picture 2">
              <a:extLst>
                <a:ext uri="{FF2B5EF4-FFF2-40B4-BE49-F238E27FC236}">
                  <a16:creationId xmlns:a16="http://schemas.microsoft.com/office/drawing/2014/main" id="{114B58D8-02A8-4D96-8838-8CF604F8AD08}"/>
                </a:ext>
              </a:extLst>
            </p:cNvPr>
            <p:cNvPicPr>
              <a:picLocks noChangeAspect="1"/>
            </p:cNvPicPr>
            <p:nvPr/>
          </p:nvPicPr>
          <p:blipFill rotWithShape="1">
            <a:blip r:embed="rId3">
              <a:lum bright="10000" contrast="10000"/>
            </a:blip>
            <a:srcRect l="810" t="1547" r="2126" b="72383"/>
            <a:stretch/>
          </p:blipFill>
          <p:spPr>
            <a:xfrm>
              <a:off x="1310185" y="777923"/>
              <a:ext cx="6305265" cy="1768714"/>
            </a:xfrm>
            <a:prstGeom prst="rect">
              <a:avLst/>
            </a:prstGeom>
          </p:spPr>
        </p:pic>
        <p:pic>
          <p:nvPicPr>
            <p:cNvPr id="4" name="Picture 3">
              <a:extLst>
                <a:ext uri="{FF2B5EF4-FFF2-40B4-BE49-F238E27FC236}">
                  <a16:creationId xmlns:a16="http://schemas.microsoft.com/office/drawing/2014/main" id="{31C538BE-5C51-4952-972C-72BC44F77669}"/>
                </a:ext>
              </a:extLst>
            </p:cNvPr>
            <p:cNvPicPr>
              <a:picLocks noChangeAspect="1"/>
            </p:cNvPicPr>
            <p:nvPr/>
          </p:nvPicPr>
          <p:blipFill rotWithShape="1">
            <a:blip r:embed="rId3">
              <a:lum bright="10000" contrast="30000"/>
            </a:blip>
            <a:srcRect l="1225" t="28657" r="44111" b="28557"/>
            <a:stretch/>
          </p:blipFill>
          <p:spPr>
            <a:xfrm>
              <a:off x="1310184" y="2593075"/>
              <a:ext cx="3589363" cy="2934268"/>
            </a:xfrm>
            <a:prstGeom prst="rect">
              <a:avLst/>
            </a:prstGeom>
          </p:spPr>
        </p:pic>
        <p:pic>
          <p:nvPicPr>
            <p:cNvPr id="5" name="Picture 4">
              <a:extLst>
                <a:ext uri="{FF2B5EF4-FFF2-40B4-BE49-F238E27FC236}">
                  <a16:creationId xmlns:a16="http://schemas.microsoft.com/office/drawing/2014/main" id="{AEEB78ED-F789-4C30-92D6-D0B55BE5E311}"/>
                </a:ext>
              </a:extLst>
            </p:cNvPr>
            <p:cNvPicPr>
              <a:picLocks noChangeAspect="1"/>
            </p:cNvPicPr>
            <p:nvPr/>
          </p:nvPicPr>
          <p:blipFill rotWithShape="1">
            <a:blip r:embed="rId3">
              <a:lum bright="10000" contrast="30000"/>
            </a:blip>
            <a:srcRect l="57343" t="29055" r="1919" b="28160"/>
            <a:stretch/>
          </p:blipFill>
          <p:spPr>
            <a:xfrm>
              <a:off x="4940489" y="2593075"/>
              <a:ext cx="2674961" cy="2934268"/>
            </a:xfrm>
            <a:prstGeom prst="rect">
              <a:avLst/>
            </a:prstGeom>
          </p:spPr>
        </p:pic>
        <p:pic>
          <p:nvPicPr>
            <p:cNvPr id="6" name="Picture 5">
              <a:extLst>
                <a:ext uri="{FF2B5EF4-FFF2-40B4-BE49-F238E27FC236}">
                  <a16:creationId xmlns:a16="http://schemas.microsoft.com/office/drawing/2014/main" id="{54A23013-1063-44B4-94AD-1EA3550E6642}"/>
                </a:ext>
              </a:extLst>
            </p:cNvPr>
            <p:cNvPicPr>
              <a:picLocks noChangeAspect="1"/>
            </p:cNvPicPr>
            <p:nvPr/>
          </p:nvPicPr>
          <p:blipFill rotWithShape="1">
            <a:blip r:embed="rId3">
              <a:lum bright="10000" contrast="30000"/>
            </a:blip>
            <a:srcRect l="1051" t="72040" r="1884" b="1891"/>
            <a:stretch/>
          </p:blipFill>
          <p:spPr>
            <a:xfrm>
              <a:off x="1310185" y="5573781"/>
              <a:ext cx="6305266" cy="1768714"/>
            </a:xfrm>
            <a:prstGeom prst="rect">
              <a:avLst/>
            </a:prstGeom>
          </p:spPr>
        </p:pic>
      </p:grpSp>
      <p:grpSp>
        <p:nvGrpSpPr>
          <p:cNvPr id="25" name="Group 24">
            <a:extLst>
              <a:ext uri="{FF2B5EF4-FFF2-40B4-BE49-F238E27FC236}">
                <a16:creationId xmlns:a16="http://schemas.microsoft.com/office/drawing/2014/main" id="{1056DBEC-8B10-4AD1-B860-F043CD983219}"/>
              </a:ext>
            </a:extLst>
          </p:cNvPr>
          <p:cNvGrpSpPr/>
          <p:nvPr/>
        </p:nvGrpSpPr>
        <p:grpSpPr>
          <a:xfrm>
            <a:off x="420119" y="1244858"/>
            <a:ext cx="5335290" cy="4574166"/>
            <a:chOff x="542951" y="1309213"/>
            <a:chExt cx="5335290" cy="4574166"/>
          </a:xfrm>
        </p:grpSpPr>
        <p:pic>
          <p:nvPicPr>
            <p:cNvPr id="15" name="Graphic 14" descr="Ruler">
              <a:extLst>
                <a:ext uri="{FF2B5EF4-FFF2-40B4-BE49-F238E27FC236}">
                  <a16:creationId xmlns:a16="http://schemas.microsoft.com/office/drawing/2014/main" id="{E958FE4A-9273-415D-9924-265099D9E3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2951" y="1309213"/>
              <a:ext cx="640080" cy="640080"/>
            </a:xfrm>
            <a:prstGeom prst="rect">
              <a:avLst/>
            </a:prstGeom>
          </p:spPr>
        </p:pic>
        <p:pic>
          <p:nvPicPr>
            <p:cNvPr id="16" name="Graphic 15" descr="Marker">
              <a:extLst>
                <a:ext uri="{FF2B5EF4-FFF2-40B4-BE49-F238E27FC236}">
                  <a16:creationId xmlns:a16="http://schemas.microsoft.com/office/drawing/2014/main" id="{40AD8C63-70F8-4BE2-8F75-A96C5E90E5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951" y="4259779"/>
              <a:ext cx="640080" cy="640080"/>
            </a:xfrm>
            <a:prstGeom prst="rect">
              <a:avLst/>
            </a:prstGeom>
          </p:spPr>
        </p:pic>
        <p:pic>
          <p:nvPicPr>
            <p:cNvPr id="17" name="Graphic 16" descr="Airplane">
              <a:extLst>
                <a:ext uri="{FF2B5EF4-FFF2-40B4-BE49-F238E27FC236}">
                  <a16:creationId xmlns:a16="http://schemas.microsoft.com/office/drawing/2014/main" id="{529BE87F-02A3-46FC-9179-1506F28F8C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497306">
              <a:off x="571695" y="3276257"/>
              <a:ext cx="640080" cy="640080"/>
            </a:xfrm>
            <a:prstGeom prst="rect">
              <a:avLst/>
            </a:prstGeom>
          </p:spPr>
        </p:pic>
        <p:pic>
          <p:nvPicPr>
            <p:cNvPr id="18" name="Graphic 17" descr="Building">
              <a:extLst>
                <a:ext uri="{FF2B5EF4-FFF2-40B4-BE49-F238E27FC236}">
                  <a16:creationId xmlns:a16="http://schemas.microsoft.com/office/drawing/2014/main" id="{D67533E5-40B3-4875-82C2-17A58CA085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2951" y="5243299"/>
              <a:ext cx="640080" cy="640080"/>
            </a:xfrm>
            <a:prstGeom prst="rect">
              <a:avLst/>
            </a:prstGeom>
          </p:spPr>
        </p:pic>
        <p:pic>
          <p:nvPicPr>
            <p:cNvPr id="19" name="Graphic 18" descr="Computer">
              <a:extLst>
                <a:ext uri="{FF2B5EF4-FFF2-40B4-BE49-F238E27FC236}">
                  <a16:creationId xmlns:a16="http://schemas.microsoft.com/office/drawing/2014/main" id="{4135CEE1-BA86-4C68-BF3D-8B866C784E1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2951" y="2292735"/>
              <a:ext cx="640080" cy="640080"/>
            </a:xfrm>
            <a:prstGeom prst="rect">
              <a:avLst/>
            </a:prstGeom>
          </p:spPr>
        </p:pic>
        <p:sp>
          <p:nvSpPr>
            <p:cNvPr id="20" name="TextBox 19">
              <a:extLst>
                <a:ext uri="{FF2B5EF4-FFF2-40B4-BE49-F238E27FC236}">
                  <a16:creationId xmlns:a16="http://schemas.microsoft.com/office/drawing/2014/main" id="{142FDCE9-5C27-4EB2-9FD8-1A8B19B917C2}"/>
                </a:ext>
              </a:extLst>
            </p:cNvPr>
            <p:cNvSpPr txBox="1"/>
            <p:nvPr/>
          </p:nvSpPr>
          <p:spPr>
            <a:xfrm>
              <a:off x="1444787" y="1309213"/>
              <a:ext cx="3713018" cy="584775"/>
            </a:xfrm>
            <a:prstGeom prst="rect">
              <a:avLst/>
            </a:prstGeom>
            <a:noFill/>
          </p:spPr>
          <p:txBody>
            <a:bodyPr wrap="square" rtlCol="0">
              <a:spAutoFit/>
            </a:bodyPr>
            <a:lstStyle/>
            <a:p>
              <a:r>
                <a:rPr lang="en-US" b="1" dirty="0">
                  <a:solidFill>
                    <a:srgbClr val="0070C0"/>
                  </a:solidFill>
                  <a:latin typeface="+mj-lt"/>
                </a:rPr>
                <a:t>Total Area</a:t>
              </a:r>
              <a:br>
                <a:rPr lang="en-US" b="1" dirty="0">
                  <a:latin typeface="+mj-lt"/>
                </a:rPr>
              </a:br>
              <a:r>
                <a:rPr lang="en-US" sz="1400" dirty="0">
                  <a:latin typeface="+mj-lt"/>
                </a:rPr>
                <a:t>27,000 sq. ft.</a:t>
              </a:r>
              <a:endParaRPr lang="en-US" b="1" dirty="0">
                <a:latin typeface="+mj-lt"/>
              </a:endParaRPr>
            </a:p>
          </p:txBody>
        </p:sp>
        <p:sp>
          <p:nvSpPr>
            <p:cNvPr id="21" name="TextBox 20">
              <a:extLst>
                <a:ext uri="{FF2B5EF4-FFF2-40B4-BE49-F238E27FC236}">
                  <a16:creationId xmlns:a16="http://schemas.microsoft.com/office/drawing/2014/main" id="{E1C0F204-FEA5-4995-95DC-8BB490DFDE47}"/>
                </a:ext>
              </a:extLst>
            </p:cNvPr>
            <p:cNvSpPr txBox="1"/>
            <p:nvPr/>
          </p:nvSpPr>
          <p:spPr>
            <a:xfrm>
              <a:off x="1444786" y="2286484"/>
              <a:ext cx="4197927" cy="800219"/>
            </a:xfrm>
            <a:prstGeom prst="rect">
              <a:avLst/>
            </a:prstGeom>
            <a:noFill/>
          </p:spPr>
          <p:txBody>
            <a:bodyPr wrap="square" rtlCol="0">
              <a:spAutoFit/>
            </a:bodyPr>
            <a:lstStyle/>
            <a:p>
              <a:r>
                <a:rPr lang="en-US" b="1" dirty="0">
                  <a:solidFill>
                    <a:srgbClr val="0070C0"/>
                  </a:solidFill>
                  <a:latin typeface="+mj-lt"/>
                </a:rPr>
                <a:t># of Workstations</a:t>
              </a:r>
              <a:br>
                <a:rPr lang="en-US" b="1" dirty="0">
                  <a:solidFill>
                    <a:srgbClr val="0070C0"/>
                  </a:solidFill>
                  <a:latin typeface="+mj-lt"/>
                </a:rPr>
              </a:br>
              <a:r>
                <a:rPr lang="en-US" sz="1400" dirty="0">
                  <a:latin typeface="+mj-lt"/>
                </a:rPr>
                <a:t>204 (plus 7 manager cabins and 1 CEO cabin, 3 meeting rooms, 2 training rooms, and 1 conference room)</a:t>
              </a:r>
              <a:endParaRPr lang="en-US" b="1" dirty="0">
                <a:latin typeface="+mj-lt"/>
              </a:endParaRPr>
            </a:p>
          </p:txBody>
        </p:sp>
        <p:sp>
          <p:nvSpPr>
            <p:cNvPr id="22" name="TextBox 21">
              <a:extLst>
                <a:ext uri="{FF2B5EF4-FFF2-40B4-BE49-F238E27FC236}">
                  <a16:creationId xmlns:a16="http://schemas.microsoft.com/office/drawing/2014/main" id="{A9744432-6555-4B99-9B0A-4F40546DA9CB}"/>
                </a:ext>
              </a:extLst>
            </p:cNvPr>
            <p:cNvSpPr txBox="1"/>
            <p:nvPr/>
          </p:nvSpPr>
          <p:spPr>
            <a:xfrm>
              <a:off x="1444787" y="3273131"/>
              <a:ext cx="3713018" cy="584775"/>
            </a:xfrm>
            <a:prstGeom prst="rect">
              <a:avLst/>
            </a:prstGeom>
            <a:noFill/>
          </p:spPr>
          <p:txBody>
            <a:bodyPr wrap="square" rtlCol="0">
              <a:spAutoFit/>
            </a:bodyPr>
            <a:lstStyle/>
            <a:p>
              <a:r>
                <a:rPr lang="en-US" b="1" dirty="0">
                  <a:solidFill>
                    <a:srgbClr val="0070C0"/>
                  </a:solidFill>
                  <a:latin typeface="+mj-lt"/>
                </a:rPr>
                <a:t>Distance from Airport</a:t>
              </a:r>
              <a:br>
                <a:rPr lang="en-US" b="1" dirty="0">
                  <a:solidFill>
                    <a:srgbClr val="0070C0"/>
                  </a:solidFill>
                  <a:latin typeface="+mj-lt"/>
                </a:rPr>
              </a:br>
              <a:r>
                <a:rPr lang="en-US" sz="1400" dirty="0">
                  <a:latin typeface="+mj-lt"/>
                </a:rPr>
                <a:t>21 mi. (34km)</a:t>
              </a:r>
              <a:endParaRPr lang="en-US" b="1" dirty="0">
                <a:latin typeface="+mj-lt"/>
              </a:endParaRPr>
            </a:p>
          </p:txBody>
        </p:sp>
        <p:sp>
          <p:nvSpPr>
            <p:cNvPr id="23" name="TextBox 22">
              <a:extLst>
                <a:ext uri="{FF2B5EF4-FFF2-40B4-BE49-F238E27FC236}">
                  <a16:creationId xmlns:a16="http://schemas.microsoft.com/office/drawing/2014/main" id="{A37173FD-D1E4-42F6-9874-50FA13DC4689}"/>
                </a:ext>
              </a:extLst>
            </p:cNvPr>
            <p:cNvSpPr txBox="1"/>
            <p:nvPr/>
          </p:nvSpPr>
          <p:spPr>
            <a:xfrm>
              <a:off x="1444786" y="4259778"/>
              <a:ext cx="4433455" cy="800219"/>
            </a:xfrm>
            <a:prstGeom prst="rect">
              <a:avLst/>
            </a:prstGeom>
            <a:noFill/>
          </p:spPr>
          <p:txBody>
            <a:bodyPr wrap="square" rtlCol="0">
              <a:spAutoFit/>
            </a:bodyPr>
            <a:lstStyle/>
            <a:p>
              <a:r>
                <a:rPr lang="en-US" b="1" dirty="0">
                  <a:solidFill>
                    <a:srgbClr val="0070C0"/>
                  </a:solidFill>
                  <a:latin typeface="+mj-lt"/>
                </a:rPr>
                <a:t>Location</a:t>
              </a:r>
              <a:br>
                <a:rPr lang="en-US" b="1" dirty="0">
                  <a:solidFill>
                    <a:srgbClr val="0070C0"/>
                  </a:solidFill>
                  <a:latin typeface="+mj-lt"/>
                </a:rPr>
              </a:br>
              <a:r>
                <a:rPr lang="en-US" sz="1400" dirty="0">
                  <a:latin typeface="+mj-lt"/>
                </a:rPr>
                <a:t>Right next to the </a:t>
              </a:r>
              <a:r>
                <a:rPr lang="en-US" sz="1400" i="1" dirty="0">
                  <a:latin typeface="+mj-lt"/>
                </a:rPr>
                <a:t>NOIDA Expressway,</a:t>
              </a:r>
              <a:r>
                <a:rPr lang="en-US" sz="1400" b="1" i="1" dirty="0">
                  <a:latin typeface="+mj-lt"/>
                </a:rPr>
                <a:t> </a:t>
              </a:r>
              <a:r>
                <a:rPr lang="en-US" sz="1400" dirty="0">
                  <a:latin typeface="+mj-lt"/>
                </a:rPr>
                <a:t>amidst many prominent, global IT companies</a:t>
              </a:r>
              <a:endParaRPr lang="en-US" b="1" dirty="0">
                <a:latin typeface="+mj-lt"/>
              </a:endParaRPr>
            </a:p>
          </p:txBody>
        </p:sp>
        <p:sp>
          <p:nvSpPr>
            <p:cNvPr id="24" name="TextBox 23">
              <a:extLst>
                <a:ext uri="{FF2B5EF4-FFF2-40B4-BE49-F238E27FC236}">
                  <a16:creationId xmlns:a16="http://schemas.microsoft.com/office/drawing/2014/main" id="{61B4F1B5-3AC8-435E-8730-FF7F37859EB6}"/>
                </a:ext>
              </a:extLst>
            </p:cNvPr>
            <p:cNvSpPr txBox="1"/>
            <p:nvPr/>
          </p:nvSpPr>
          <p:spPr>
            <a:xfrm>
              <a:off x="1444787" y="5243299"/>
              <a:ext cx="3713018" cy="584775"/>
            </a:xfrm>
            <a:prstGeom prst="rect">
              <a:avLst/>
            </a:prstGeom>
            <a:noFill/>
          </p:spPr>
          <p:txBody>
            <a:bodyPr wrap="square" rtlCol="0">
              <a:spAutoFit/>
            </a:bodyPr>
            <a:lstStyle/>
            <a:p>
              <a:r>
                <a:rPr lang="en-US" b="1" dirty="0">
                  <a:solidFill>
                    <a:srgbClr val="0070C0"/>
                  </a:solidFill>
                  <a:latin typeface="+mj-lt"/>
                </a:rPr>
                <a:t>Campus</a:t>
              </a:r>
              <a:br>
                <a:rPr lang="en-US" b="1" dirty="0">
                  <a:solidFill>
                    <a:srgbClr val="0070C0"/>
                  </a:solidFill>
                  <a:latin typeface="+mj-lt"/>
                </a:rPr>
              </a:br>
              <a:r>
                <a:rPr lang="en-US" sz="1400" dirty="0">
                  <a:latin typeface="+mj-lt"/>
                </a:rPr>
                <a:t>IT Business Building | Multi-tenant location </a:t>
              </a:r>
              <a:endParaRPr lang="en-US" sz="1400" b="1" dirty="0">
                <a:latin typeface="+mj-lt"/>
              </a:endParaRPr>
            </a:p>
          </p:txBody>
        </p:sp>
      </p:grpSp>
    </p:spTree>
    <p:extLst>
      <p:ext uri="{BB962C8B-B14F-4D97-AF65-F5344CB8AC3E}">
        <p14:creationId xmlns:p14="http://schemas.microsoft.com/office/powerpoint/2010/main" val="2980146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8">
            <a:extLst>
              <a:ext uri="{FF2B5EF4-FFF2-40B4-BE49-F238E27FC236}">
                <a16:creationId xmlns:a16="http://schemas.microsoft.com/office/drawing/2014/main" id="{9BE8105C-17D5-4939-B051-5BA1FD580F4C}"/>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Chennai Office</a:t>
            </a:r>
          </a:p>
        </p:txBody>
      </p:sp>
      <p:cxnSp>
        <p:nvCxnSpPr>
          <p:cNvPr id="3" name="Shape 155">
            <a:extLst>
              <a:ext uri="{FF2B5EF4-FFF2-40B4-BE49-F238E27FC236}">
                <a16:creationId xmlns:a16="http://schemas.microsoft.com/office/drawing/2014/main" id="{F6A5A259-2200-4FDB-9FDA-3DCB43792293}"/>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sp>
        <p:nvSpPr>
          <p:cNvPr id="9" name="Text Placeholder 2">
            <a:extLst>
              <a:ext uri="{FF2B5EF4-FFF2-40B4-BE49-F238E27FC236}">
                <a16:creationId xmlns:a16="http://schemas.microsoft.com/office/drawing/2014/main" id="{3D745119-C054-43CC-9123-87B7A66ADCE8}"/>
              </a:ext>
            </a:extLst>
          </p:cNvPr>
          <p:cNvSpPr txBox="1">
            <a:spLocks/>
          </p:cNvSpPr>
          <p:nvPr/>
        </p:nvSpPr>
        <p:spPr>
          <a:xfrm>
            <a:off x="479470" y="808591"/>
            <a:ext cx="5413330" cy="54822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000"/>
              </a:lnSpc>
            </a:pPr>
            <a:endParaRPr lang="en-IN" sz="1400" dirty="0">
              <a:latin typeface="+mj-lt"/>
            </a:endParaRPr>
          </a:p>
        </p:txBody>
      </p:sp>
      <p:grpSp>
        <p:nvGrpSpPr>
          <p:cNvPr id="10" name="Group 9">
            <a:extLst>
              <a:ext uri="{FF2B5EF4-FFF2-40B4-BE49-F238E27FC236}">
                <a16:creationId xmlns:a16="http://schemas.microsoft.com/office/drawing/2014/main" id="{FE73C686-0725-467B-AEF3-4E9E9E58D95C}"/>
              </a:ext>
            </a:extLst>
          </p:cNvPr>
          <p:cNvGrpSpPr/>
          <p:nvPr/>
        </p:nvGrpSpPr>
        <p:grpSpPr>
          <a:xfrm>
            <a:off x="6472784" y="808591"/>
            <a:ext cx="4206412" cy="5446701"/>
            <a:chOff x="4327398" y="-2618507"/>
            <a:chExt cx="6880567" cy="8909348"/>
          </a:xfrm>
        </p:grpSpPr>
        <p:pic>
          <p:nvPicPr>
            <p:cNvPr id="11" name="Picture 10">
              <a:extLst>
                <a:ext uri="{FF2B5EF4-FFF2-40B4-BE49-F238E27FC236}">
                  <a16:creationId xmlns:a16="http://schemas.microsoft.com/office/drawing/2014/main" id="{0F0389E4-C6BA-4D77-A689-1FF642CCD779}"/>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4327398" y="1123094"/>
              <a:ext cx="3875809" cy="5167745"/>
            </a:xfrm>
            <a:prstGeom prst="rect">
              <a:avLst/>
            </a:prstGeom>
          </p:spPr>
        </p:pic>
        <p:pic>
          <p:nvPicPr>
            <p:cNvPr id="12" name="Picture 11">
              <a:extLst>
                <a:ext uri="{FF2B5EF4-FFF2-40B4-BE49-F238E27FC236}">
                  <a16:creationId xmlns:a16="http://schemas.microsoft.com/office/drawing/2014/main" id="{78C26936-69B4-435C-A0C9-BF0996790E38}"/>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5000" contrast="15000"/>
                      </a14:imgEffect>
                    </a14:imgLayer>
                  </a14:imgProps>
                </a:ext>
                <a:ext uri="{28A0092B-C50C-407E-A947-70E740481C1C}">
                  <a14:useLocalDpi xmlns:a14="http://schemas.microsoft.com/office/drawing/2010/main"/>
                </a:ext>
              </a:extLst>
            </a:blip>
            <a:srcRect t="-1"/>
            <a:stretch/>
          </p:blipFill>
          <p:spPr>
            <a:xfrm>
              <a:off x="8272483" y="1123096"/>
              <a:ext cx="2935482" cy="5167745"/>
            </a:xfrm>
            <a:prstGeom prst="rect">
              <a:avLst/>
            </a:prstGeom>
          </p:spPr>
        </p:pic>
        <p:pic>
          <p:nvPicPr>
            <p:cNvPr id="13" name="Picture 12">
              <a:extLst>
                <a:ext uri="{FF2B5EF4-FFF2-40B4-BE49-F238E27FC236}">
                  <a16:creationId xmlns:a16="http://schemas.microsoft.com/office/drawing/2014/main" id="{10E9D28A-F7AE-4AB0-B092-1D3E1DB648C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27398" y="-2618507"/>
              <a:ext cx="6880567" cy="3690812"/>
            </a:xfrm>
            <a:prstGeom prst="rect">
              <a:avLst/>
            </a:prstGeom>
          </p:spPr>
        </p:pic>
      </p:grpSp>
      <p:grpSp>
        <p:nvGrpSpPr>
          <p:cNvPr id="25" name="Group 24">
            <a:extLst>
              <a:ext uri="{FF2B5EF4-FFF2-40B4-BE49-F238E27FC236}">
                <a16:creationId xmlns:a16="http://schemas.microsoft.com/office/drawing/2014/main" id="{2B80EDA1-FBEA-4890-BE4A-C796D8DFB2C1}"/>
              </a:ext>
            </a:extLst>
          </p:cNvPr>
          <p:cNvGrpSpPr/>
          <p:nvPr/>
        </p:nvGrpSpPr>
        <p:grpSpPr>
          <a:xfrm>
            <a:off x="420119" y="1244858"/>
            <a:ext cx="5335290" cy="4574166"/>
            <a:chOff x="542951" y="1309213"/>
            <a:chExt cx="5335290" cy="4574166"/>
          </a:xfrm>
        </p:grpSpPr>
        <p:pic>
          <p:nvPicPr>
            <p:cNvPr id="26" name="Graphic 25" descr="Ruler">
              <a:extLst>
                <a:ext uri="{FF2B5EF4-FFF2-40B4-BE49-F238E27FC236}">
                  <a16:creationId xmlns:a16="http://schemas.microsoft.com/office/drawing/2014/main" id="{DED444FC-711F-44B2-9E44-BC451D0515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951" y="1309213"/>
              <a:ext cx="640080" cy="640080"/>
            </a:xfrm>
            <a:prstGeom prst="rect">
              <a:avLst/>
            </a:prstGeom>
          </p:spPr>
        </p:pic>
        <p:pic>
          <p:nvPicPr>
            <p:cNvPr id="27" name="Graphic 26" descr="Marker">
              <a:extLst>
                <a:ext uri="{FF2B5EF4-FFF2-40B4-BE49-F238E27FC236}">
                  <a16:creationId xmlns:a16="http://schemas.microsoft.com/office/drawing/2014/main" id="{292A233D-686C-484D-913B-75635E079C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2951" y="4259779"/>
              <a:ext cx="640080" cy="640080"/>
            </a:xfrm>
            <a:prstGeom prst="rect">
              <a:avLst/>
            </a:prstGeom>
          </p:spPr>
        </p:pic>
        <p:pic>
          <p:nvPicPr>
            <p:cNvPr id="28" name="Graphic 27" descr="Airplane">
              <a:extLst>
                <a:ext uri="{FF2B5EF4-FFF2-40B4-BE49-F238E27FC236}">
                  <a16:creationId xmlns:a16="http://schemas.microsoft.com/office/drawing/2014/main" id="{47D3997D-5D6F-40CB-83BC-9A09F41E78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497306">
              <a:off x="571695" y="3276257"/>
              <a:ext cx="640080" cy="640080"/>
            </a:xfrm>
            <a:prstGeom prst="rect">
              <a:avLst/>
            </a:prstGeom>
          </p:spPr>
        </p:pic>
        <p:pic>
          <p:nvPicPr>
            <p:cNvPr id="29" name="Graphic 28" descr="Building">
              <a:extLst>
                <a:ext uri="{FF2B5EF4-FFF2-40B4-BE49-F238E27FC236}">
                  <a16:creationId xmlns:a16="http://schemas.microsoft.com/office/drawing/2014/main" id="{08205DAF-D653-4F0B-ADDD-F284F728924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2951" y="5243299"/>
              <a:ext cx="640080" cy="640080"/>
            </a:xfrm>
            <a:prstGeom prst="rect">
              <a:avLst/>
            </a:prstGeom>
          </p:spPr>
        </p:pic>
        <p:pic>
          <p:nvPicPr>
            <p:cNvPr id="30" name="Graphic 29" descr="Computer">
              <a:extLst>
                <a:ext uri="{FF2B5EF4-FFF2-40B4-BE49-F238E27FC236}">
                  <a16:creationId xmlns:a16="http://schemas.microsoft.com/office/drawing/2014/main" id="{61C8864B-766D-4D2D-9FB6-F86B61E0930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2951" y="2292735"/>
              <a:ext cx="640080" cy="640080"/>
            </a:xfrm>
            <a:prstGeom prst="rect">
              <a:avLst/>
            </a:prstGeom>
          </p:spPr>
        </p:pic>
        <p:sp>
          <p:nvSpPr>
            <p:cNvPr id="31" name="TextBox 30">
              <a:extLst>
                <a:ext uri="{FF2B5EF4-FFF2-40B4-BE49-F238E27FC236}">
                  <a16:creationId xmlns:a16="http://schemas.microsoft.com/office/drawing/2014/main" id="{1C8FCC55-FD90-4F14-9D28-A926E4A803FA}"/>
                </a:ext>
              </a:extLst>
            </p:cNvPr>
            <p:cNvSpPr txBox="1"/>
            <p:nvPr/>
          </p:nvSpPr>
          <p:spPr>
            <a:xfrm>
              <a:off x="1444787" y="1309213"/>
              <a:ext cx="3713018" cy="584775"/>
            </a:xfrm>
            <a:prstGeom prst="rect">
              <a:avLst/>
            </a:prstGeom>
            <a:noFill/>
          </p:spPr>
          <p:txBody>
            <a:bodyPr wrap="square" rtlCol="0">
              <a:spAutoFit/>
            </a:bodyPr>
            <a:lstStyle/>
            <a:p>
              <a:r>
                <a:rPr lang="en-US" b="1" dirty="0">
                  <a:solidFill>
                    <a:srgbClr val="0070C0"/>
                  </a:solidFill>
                  <a:latin typeface="+mj-lt"/>
                </a:rPr>
                <a:t>Total Area</a:t>
              </a:r>
              <a:br>
                <a:rPr lang="en-US" b="1" dirty="0">
                  <a:latin typeface="+mj-lt"/>
                </a:rPr>
              </a:br>
              <a:r>
                <a:rPr lang="en-US" sz="1400" dirty="0">
                  <a:latin typeface="+mj-lt"/>
                </a:rPr>
                <a:t>19,500 sq. ft.</a:t>
              </a:r>
              <a:endParaRPr lang="en-US" b="1" dirty="0">
                <a:latin typeface="+mj-lt"/>
              </a:endParaRPr>
            </a:p>
          </p:txBody>
        </p:sp>
        <p:sp>
          <p:nvSpPr>
            <p:cNvPr id="32" name="TextBox 31">
              <a:extLst>
                <a:ext uri="{FF2B5EF4-FFF2-40B4-BE49-F238E27FC236}">
                  <a16:creationId xmlns:a16="http://schemas.microsoft.com/office/drawing/2014/main" id="{D0DE7497-9631-42E4-A728-C98A7687D9AC}"/>
                </a:ext>
              </a:extLst>
            </p:cNvPr>
            <p:cNvSpPr txBox="1"/>
            <p:nvPr/>
          </p:nvSpPr>
          <p:spPr>
            <a:xfrm>
              <a:off x="1444786" y="2286484"/>
              <a:ext cx="4197927" cy="584775"/>
            </a:xfrm>
            <a:prstGeom prst="rect">
              <a:avLst/>
            </a:prstGeom>
            <a:noFill/>
          </p:spPr>
          <p:txBody>
            <a:bodyPr wrap="square" rtlCol="0">
              <a:spAutoFit/>
            </a:bodyPr>
            <a:lstStyle/>
            <a:p>
              <a:r>
                <a:rPr lang="en-US" b="1" dirty="0">
                  <a:solidFill>
                    <a:srgbClr val="0070C0"/>
                  </a:solidFill>
                  <a:latin typeface="+mj-lt"/>
                </a:rPr>
                <a:t># of Workstations</a:t>
              </a:r>
              <a:br>
                <a:rPr lang="en-US" b="1" dirty="0">
                  <a:solidFill>
                    <a:srgbClr val="0070C0"/>
                  </a:solidFill>
                  <a:latin typeface="+mj-lt"/>
                </a:rPr>
              </a:br>
              <a:r>
                <a:rPr lang="en-US" sz="1400" dirty="0">
                  <a:latin typeface="+mj-lt"/>
                </a:rPr>
                <a:t>210</a:t>
              </a:r>
              <a:endParaRPr lang="en-US" b="1" dirty="0">
                <a:latin typeface="+mj-lt"/>
              </a:endParaRPr>
            </a:p>
          </p:txBody>
        </p:sp>
        <p:sp>
          <p:nvSpPr>
            <p:cNvPr id="33" name="TextBox 32">
              <a:extLst>
                <a:ext uri="{FF2B5EF4-FFF2-40B4-BE49-F238E27FC236}">
                  <a16:creationId xmlns:a16="http://schemas.microsoft.com/office/drawing/2014/main" id="{8730B6CF-052E-43C6-8903-6C8CC9EFB06D}"/>
                </a:ext>
              </a:extLst>
            </p:cNvPr>
            <p:cNvSpPr txBox="1"/>
            <p:nvPr/>
          </p:nvSpPr>
          <p:spPr>
            <a:xfrm>
              <a:off x="1444787" y="3273131"/>
              <a:ext cx="3713018" cy="584775"/>
            </a:xfrm>
            <a:prstGeom prst="rect">
              <a:avLst/>
            </a:prstGeom>
            <a:noFill/>
          </p:spPr>
          <p:txBody>
            <a:bodyPr wrap="square" rtlCol="0">
              <a:spAutoFit/>
            </a:bodyPr>
            <a:lstStyle/>
            <a:p>
              <a:r>
                <a:rPr lang="en-US" b="1" dirty="0">
                  <a:solidFill>
                    <a:srgbClr val="0070C0"/>
                  </a:solidFill>
                  <a:latin typeface="+mj-lt"/>
                </a:rPr>
                <a:t>Distance from Airport</a:t>
              </a:r>
              <a:br>
                <a:rPr lang="en-US" b="1" dirty="0">
                  <a:solidFill>
                    <a:srgbClr val="0070C0"/>
                  </a:solidFill>
                  <a:latin typeface="+mj-lt"/>
                </a:rPr>
              </a:br>
              <a:r>
                <a:rPr lang="en-US" sz="1400" dirty="0">
                  <a:latin typeface="+mj-lt"/>
                </a:rPr>
                <a:t>7 mi. (12km)</a:t>
              </a:r>
              <a:endParaRPr lang="en-US" b="1" dirty="0">
                <a:latin typeface="+mj-lt"/>
              </a:endParaRPr>
            </a:p>
          </p:txBody>
        </p:sp>
        <p:sp>
          <p:nvSpPr>
            <p:cNvPr id="34" name="TextBox 33">
              <a:extLst>
                <a:ext uri="{FF2B5EF4-FFF2-40B4-BE49-F238E27FC236}">
                  <a16:creationId xmlns:a16="http://schemas.microsoft.com/office/drawing/2014/main" id="{62FD3DD1-DED5-4308-B322-44CE39FF601F}"/>
                </a:ext>
              </a:extLst>
            </p:cNvPr>
            <p:cNvSpPr txBox="1"/>
            <p:nvPr/>
          </p:nvSpPr>
          <p:spPr>
            <a:xfrm>
              <a:off x="1444786" y="4259778"/>
              <a:ext cx="4433455" cy="800219"/>
            </a:xfrm>
            <a:prstGeom prst="rect">
              <a:avLst/>
            </a:prstGeom>
            <a:noFill/>
          </p:spPr>
          <p:txBody>
            <a:bodyPr wrap="square" rtlCol="0">
              <a:spAutoFit/>
            </a:bodyPr>
            <a:lstStyle/>
            <a:p>
              <a:r>
                <a:rPr lang="en-US" b="1" dirty="0">
                  <a:solidFill>
                    <a:srgbClr val="0070C0"/>
                  </a:solidFill>
                  <a:latin typeface="+mj-lt"/>
                </a:rPr>
                <a:t>Location</a:t>
              </a:r>
              <a:br>
                <a:rPr lang="en-US" b="1" dirty="0">
                  <a:solidFill>
                    <a:srgbClr val="0070C0"/>
                  </a:solidFill>
                  <a:latin typeface="+mj-lt"/>
                </a:rPr>
              </a:br>
              <a:r>
                <a:rPr lang="en-US" sz="1400" dirty="0">
                  <a:latin typeface="+mj-lt"/>
                </a:rPr>
                <a:t>Right next to </a:t>
              </a:r>
              <a:r>
                <a:rPr lang="en-US" sz="1400" i="1" dirty="0">
                  <a:latin typeface="+mj-lt"/>
                </a:rPr>
                <a:t>IT Expressway,</a:t>
              </a:r>
              <a:r>
                <a:rPr lang="en-US" sz="1400" b="1" i="1" dirty="0">
                  <a:latin typeface="+mj-lt"/>
                </a:rPr>
                <a:t> </a:t>
              </a:r>
              <a:r>
                <a:rPr lang="en-US" sz="1400" dirty="0">
                  <a:latin typeface="+mj-lt"/>
                </a:rPr>
                <a:t>where all the IT companies</a:t>
              </a:r>
              <a:br>
                <a:rPr lang="en-US" sz="1400" dirty="0">
                  <a:latin typeface="+mj-lt"/>
                </a:rPr>
              </a:br>
              <a:r>
                <a:rPr lang="en-US" sz="1400" dirty="0">
                  <a:latin typeface="+mj-lt"/>
                </a:rPr>
                <a:t>are situated</a:t>
              </a:r>
              <a:endParaRPr lang="en-US" b="1" dirty="0">
                <a:latin typeface="+mj-lt"/>
              </a:endParaRPr>
            </a:p>
          </p:txBody>
        </p:sp>
        <p:sp>
          <p:nvSpPr>
            <p:cNvPr id="35" name="TextBox 34">
              <a:extLst>
                <a:ext uri="{FF2B5EF4-FFF2-40B4-BE49-F238E27FC236}">
                  <a16:creationId xmlns:a16="http://schemas.microsoft.com/office/drawing/2014/main" id="{12916B81-CDEF-43DD-BB5F-209258761621}"/>
                </a:ext>
              </a:extLst>
            </p:cNvPr>
            <p:cNvSpPr txBox="1"/>
            <p:nvPr/>
          </p:nvSpPr>
          <p:spPr>
            <a:xfrm>
              <a:off x="1444787" y="5243299"/>
              <a:ext cx="3713018" cy="584775"/>
            </a:xfrm>
            <a:prstGeom prst="rect">
              <a:avLst/>
            </a:prstGeom>
            <a:noFill/>
          </p:spPr>
          <p:txBody>
            <a:bodyPr wrap="square" rtlCol="0">
              <a:spAutoFit/>
            </a:bodyPr>
            <a:lstStyle/>
            <a:p>
              <a:r>
                <a:rPr lang="en-US" b="1" dirty="0">
                  <a:solidFill>
                    <a:srgbClr val="0070C0"/>
                  </a:solidFill>
                  <a:latin typeface="+mj-lt"/>
                </a:rPr>
                <a:t>Campus</a:t>
              </a:r>
              <a:br>
                <a:rPr lang="en-US" b="1" dirty="0">
                  <a:solidFill>
                    <a:srgbClr val="0070C0"/>
                  </a:solidFill>
                  <a:latin typeface="+mj-lt"/>
                </a:rPr>
              </a:br>
              <a:r>
                <a:rPr lang="en-US" sz="1400" dirty="0">
                  <a:latin typeface="+mj-lt"/>
                </a:rPr>
                <a:t>IT Business Park | Multi-tenant location </a:t>
              </a:r>
              <a:endParaRPr lang="en-US" sz="1400" b="1" dirty="0">
                <a:latin typeface="+mj-lt"/>
              </a:endParaRPr>
            </a:p>
          </p:txBody>
        </p:sp>
      </p:grpSp>
    </p:spTree>
    <p:extLst>
      <p:ext uri="{BB962C8B-B14F-4D97-AF65-F5344CB8AC3E}">
        <p14:creationId xmlns:p14="http://schemas.microsoft.com/office/powerpoint/2010/main" val="574170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The Mastech Digital Way</a:t>
            </a:r>
          </a:p>
        </p:txBody>
      </p:sp>
      <p:cxnSp>
        <p:nvCxnSpPr>
          <p:cNvPr id="155" name="Shape 155"/>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sp>
        <p:nvSpPr>
          <p:cNvPr id="23" name="TextBox 22"/>
          <p:cNvSpPr txBox="1"/>
          <p:nvPr/>
        </p:nvSpPr>
        <p:spPr>
          <a:xfrm>
            <a:off x="288299" y="2094505"/>
            <a:ext cx="5191626" cy="4401205"/>
          </a:xfrm>
          <a:prstGeom prst="rect">
            <a:avLst/>
          </a:prstGeom>
          <a:noFill/>
        </p:spPr>
        <p:txBody>
          <a:bodyPr wrap="square" rtlCol="0">
            <a:spAutoFit/>
          </a:bodyPr>
          <a:lstStyle/>
          <a:p>
            <a:pPr marL="171450" lvl="0" indent="-171450">
              <a:lnSpc>
                <a:spcPts val="2400"/>
              </a:lnSpc>
              <a:buFont typeface="Arial" panose="020B0604020202020204" pitchFamily="34" charset="0"/>
              <a:buChar char="•"/>
            </a:pPr>
            <a:r>
              <a:rPr lang="en-IN" sz="1200" dirty="0">
                <a:solidFill>
                  <a:srgbClr val="333333"/>
                </a:solidFill>
                <a:latin typeface="+mj-lt"/>
              </a:rPr>
              <a:t>Deep capabilities in Data &amp; Analytics, Salesforce, SAP HANA, and </a:t>
            </a:r>
            <a:br>
              <a:rPr lang="en-IN" sz="1200" dirty="0">
                <a:solidFill>
                  <a:srgbClr val="333333"/>
                </a:solidFill>
                <a:latin typeface="+mj-lt"/>
              </a:rPr>
            </a:br>
            <a:r>
              <a:rPr lang="en-IN" sz="1200" dirty="0">
                <a:solidFill>
                  <a:srgbClr val="333333"/>
                </a:solidFill>
                <a:latin typeface="+mj-lt"/>
              </a:rPr>
              <a:t>Digital Learning</a:t>
            </a:r>
          </a:p>
          <a:p>
            <a:pPr marL="171450" lvl="0" indent="-171450">
              <a:lnSpc>
                <a:spcPts val="2400"/>
              </a:lnSpc>
              <a:buFont typeface="Arial" panose="020B0604020202020204" pitchFamily="34" charset="0"/>
              <a:buChar char="•"/>
            </a:pPr>
            <a:r>
              <a:rPr lang="en-IN" sz="1200" dirty="0">
                <a:solidFill>
                  <a:srgbClr val="333333"/>
                </a:solidFill>
                <a:latin typeface="+mj-lt"/>
              </a:rPr>
              <a:t>Proven track record of being able to source the native as well as rare skill</a:t>
            </a:r>
            <a:br>
              <a:rPr lang="en-IN" sz="1200" dirty="0">
                <a:solidFill>
                  <a:srgbClr val="333333"/>
                </a:solidFill>
                <a:latin typeface="+mj-lt"/>
              </a:rPr>
            </a:br>
            <a:r>
              <a:rPr lang="en-IN" sz="1200" dirty="0">
                <a:solidFill>
                  <a:srgbClr val="333333"/>
                </a:solidFill>
                <a:latin typeface="+mj-lt"/>
              </a:rPr>
              <a:t>sets and talent combinations</a:t>
            </a:r>
          </a:p>
          <a:p>
            <a:pPr marL="171450" lvl="0" indent="-171450">
              <a:lnSpc>
                <a:spcPts val="2400"/>
              </a:lnSpc>
              <a:buFont typeface="Arial" panose="020B0604020202020204" pitchFamily="34" charset="0"/>
              <a:buChar char="•"/>
            </a:pPr>
            <a:r>
              <a:rPr lang="en-IN" sz="1200" dirty="0">
                <a:solidFill>
                  <a:srgbClr val="333333"/>
                </a:solidFill>
                <a:latin typeface="+mj-lt"/>
              </a:rPr>
              <a:t>Metrics and insights to manage your Master Data, powered by </a:t>
            </a:r>
            <a:r>
              <a:rPr lang="en-IN" sz="1200" dirty="0" err="1">
                <a:solidFill>
                  <a:srgbClr val="333333"/>
                </a:solidFill>
                <a:latin typeface="+mj-lt"/>
              </a:rPr>
              <a:t>Veriscope</a:t>
            </a:r>
            <a:endParaRPr lang="en-IN" sz="1200" dirty="0">
              <a:solidFill>
                <a:srgbClr val="333333"/>
              </a:solidFill>
              <a:latin typeface="+mj-lt"/>
            </a:endParaRPr>
          </a:p>
          <a:p>
            <a:pPr marL="171450" lvl="0" indent="-171450">
              <a:lnSpc>
                <a:spcPts val="2400"/>
              </a:lnSpc>
              <a:buFont typeface="Arial" panose="020B0604020202020204" pitchFamily="34" charset="0"/>
              <a:buChar char="•"/>
            </a:pPr>
            <a:r>
              <a:rPr lang="en-IN" sz="1200" dirty="0">
                <a:solidFill>
                  <a:srgbClr val="333333"/>
                </a:solidFill>
                <a:latin typeface="+mj-lt"/>
              </a:rPr>
              <a:t>Salesforce Registered Consulting Partner</a:t>
            </a:r>
          </a:p>
          <a:p>
            <a:pPr marL="171450" lvl="0" indent="-171450">
              <a:lnSpc>
                <a:spcPts val="2400"/>
              </a:lnSpc>
              <a:buFont typeface="Arial" panose="020B0604020202020204" pitchFamily="34" charset="0"/>
              <a:buChar char="•"/>
            </a:pPr>
            <a:r>
              <a:rPr lang="en-IN" sz="1200" dirty="0">
                <a:solidFill>
                  <a:srgbClr val="333333"/>
                </a:solidFill>
                <a:latin typeface="+mj-lt"/>
              </a:rPr>
              <a:t>SMART Implementation Methodology – a common-sense, multi-phased approach based on parts of the Rational Unified Process (RUP) and Agile development methodologies</a:t>
            </a:r>
          </a:p>
          <a:p>
            <a:pPr marL="171450" lvl="0" indent="-171450">
              <a:lnSpc>
                <a:spcPts val="2400"/>
              </a:lnSpc>
              <a:buFont typeface="Arial" panose="020B0604020202020204" pitchFamily="34" charset="0"/>
              <a:buChar char="•"/>
            </a:pPr>
            <a:r>
              <a:rPr lang="en-IN" sz="1200" dirty="0">
                <a:solidFill>
                  <a:srgbClr val="333333"/>
                </a:solidFill>
                <a:latin typeface="+mj-lt"/>
              </a:rPr>
              <a:t>1M+ resumes in our database</a:t>
            </a:r>
          </a:p>
          <a:p>
            <a:pPr marL="171450" lvl="0" indent="-171450">
              <a:lnSpc>
                <a:spcPts val="2400"/>
              </a:lnSpc>
              <a:buFont typeface="Arial" panose="020B0604020202020204" pitchFamily="34" charset="0"/>
              <a:buChar char="•"/>
            </a:pPr>
            <a:r>
              <a:rPr lang="en-IN" sz="1200" dirty="0">
                <a:solidFill>
                  <a:srgbClr val="333333"/>
                </a:solidFill>
                <a:latin typeface="+mj-lt"/>
              </a:rPr>
              <a:t>Combination of AI and human skills to deliver rapidly</a:t>
            </a:r>
          </a:p>
          <a:p>
            <a:pPr marL="171450" lvl="0" indent="-171450">
              <a:lnSpc>
                <a:spcPts val="2400"/>
              </a:lnSpc>
              <a:buFont typeface="Arial" panose="020B0604020202020204" pitchFamily="34" charset="0"/>
              <a:buChar char="•"/>
            </a:pPr>
            <a:r>
              <a:rPr lang="en-IN" sz="1200" dirty="0">
                <a:solidFill>
                  <a:srgbClr val="333333"/>
                </a:solidFill>
                <a:latin typeface="+mj-lt"/>
              </a:rPr>
              <a:t>Ready and steady offshore delivery model spread across NOIDA and Chennai</a:t>
            </a:r>
          </a:p>
          <a:p>
            <a:pPr marL="171450" lvl="0" indent="-171450">
              <a:lnSpc>
                <a:spcPts val="2400"/>
              </a:lnSpc>
              <a:buFont typeface="Arial" panose="020B0604020202020204" pitchFamily="34" charset="0"/>
              <a:buChar char="•"/>
            </a:pPr>
            <a:r>
              <a:rPr lang="en-IN" sz="1200" dirty="0">
                <a:solidFill>
                  <a:srgbClr val="333333"/>
                </a:solidFill>
                <a:latin typeface="+mj-lt"/>
              </a:rPr>
              <a:t>Minority-owned (Certified with NMSDC)</a:t>
            </a:r>
          </a:p>
          <a:p>
            <a:pPr marL="171450" lvl="0" indent="-171450">
              <a:lnSpc>
                <a:spcPts val="2400"/>
              </a:lnSpc>
              <a:buFont typeface="Arial" panose="020B0604020202020204" pitchFamily="34" charset="0"/>
              <a:buChar char="•"/>
            </a:pPr>
            <a:r>
              <a:rPr lang="en-IN" sz="1200" dirty="0">
                <a:solidFill>
                  <a:srgbClr val="333333"/>
                </a:solidFill>
                <a:latin typeface="+mj-lt"/>
              </a:rPr>
              <a:t>1,500+ associates and growing</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9925" y="746973"/>
            <a:ext cx="6720689" cy="5628070"/>
          </a:xfrm>
          <a:prstGeom prst="rect">
            <a:avLst/>
          </a:prstGeom>
        </p:spPr>
      </p:pic>
      <p:grpSp>
        <p:nvGrpSpPr>
          <p:cNvPr id="7" name="Group 6">
            <a:extLst>
              <a:ext uri="{FF2B5EF4-FFF2-40B4-BE49-F238E27FC236}">
                <a16:creationId xmlns:a16="http://schemas.microsoft.com/office/drawing/2014/main" id="{3231D2B8-5407-4A8D-9F4F-24092F8906CB}"/>
              </a:ext>
            </a:extLst>
          </p:cNvPr>
          <p:cNvGrpSpPr/>
          <p:nvPr/>
        </p:nvGrpSpPr>
        <p:grpSpPr>
          <a:xfrm>
            <a:off x="546982" y="910914"/>
            <a:ext cx="4432761" cy="1086158"/>
            <a:chOff x="546982" y="1051594"/>
            <a:chExt cx="4432761" cy="1086158"/>
          </a:xfrm>
        </p:grpSpPr>
        <p:cxnSp>
          <p:nvCxnSpPr>
            <p:cNvPr id="19" name="Straight Connector 18">
              <a:extLst>
                <a:ext uri="{FF2B5EF4-FFF2-40B4-BE49-F238E27FC236}">
                  <a16:creationId xmlns:a16="http://schemas.microsoft.com/office/drawing/2014/main" id="{9FF6DB6A-7D66-4EAD-B0F7-8454ACDB4CDB}"/>
                </a:ext>
              </a:extLst>
            </p:cNvPr>
            <p:cNvCxnSpPr>
              <a:cxnSpLocks/>
            </p:cNvCxnSpPr>
            <p:nvPr/>
          </p:nvCxnSpPr>
          <p:spPr>
            <a:xfrm>
              <a:off x="1224780" y="2137752"/>
              <a:ext cx="3077164" cy="0"/>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CDD9C3B8-045A-4B8F-AC16-109B49BF46FF}"/>
                </a:ext>
              </a:extLst>
            </p:cNvPr>
            <p:cNvSpPr txBox="1"/>
            <p:nvPr/>
          </p:nvSpPr>
          <p:spPr>
            <a:xfrm>
              <a:off x="546982" y="1051594"/>
              <a:ext cx="4432761" cy="954107"/>
            </a:xfrm>
            <a:prstGeom prst="rect">
              <a:avLst/>
            </a:prstGeom>
            <a:noFill/>
          </p:spPr>
          <p:txBody>
            <a:bodyPr wrap="square" rtlCol="0">
              <a:spAutoFit/>
            </a:bodyPr>
            <a:lstStyle/>
            <a:p>
              <a:pPr algn="ctr"/>
              <a:r>
                <a:rPr lang="en-US" sz="1400" i="1" dirty="0">
                  <a:latin typeface="+mj-lt"/>
                </a:rPr>
                <a:t>With our legacy of being a pioneer in IT Staffing, and our transformation into a digital technologies company, we are now uniquely positioned to deliver on customer digital transformation challenges</a:t>
              </a:r>
            </a:p>
          </p:txBody>
        </p:sp>
      </p:grpSp>
    </p:spTree>
    <p:extLst>
      <p:ext uri="{BB962C8B-B14F-4D97-AF65-F5344CB8AC3E}">
        <p14:creationId xmlns:p14="http://schemas.microsoft.com/office/powerpoint/2010/main" val="951322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udg.de/wp-content/uploads/2018/05/Partner_rawpixel_unsplash.jpg">
            <a:extLst>
              <a:ext uri="{FF2B5EF4-FFF2-40B4-BE49-F238E27FC236}">
                <a16:creationId xmlns:a16="http://schemas.microsoft.com/office/drawing/2014/main" id="{8B339A1B-2CF1-46D5-8821-7C371BE947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934" r="18934"/>
          <a:stretch/>
        </p:blipFill>
        <p:spPr bwMode="auto">
          <a:xfrm>
            <a:off x="1" y="0"/>
            <a:ext cx="12191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D79E071-40E4-41B7-831E-18A239857E6D}"/>
              </a:ext>
            </a:extLst>
          </p:cNvPr>
          <p:cNvSpPr/>
          <p:nvPr/>
        </p:nvSpPr>
        <p:spPr>
          <a:xfrm>
            <a:off x="0" y="0"/>
            <a:ext cx="12192000" cy="685800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5C9C252-87F0-4BC9-ABD6-E5E0A90D7D29}"/>
              </a:ext>
            </a:extLst>
          </p:cNvPr>
          <p:cNvGrpSpPr/>
          <p:nvPr/>
        </p:nvGrpSpPr>
        <p:grpSpPr>
          <a:xfrm>
            <a:off x="80210" y="3991279"/>
            <a:ext cx="7413674" cy="2763801"/>
            <a:chOff x="0" y="4023363"/>
            <a:chExt cx="7413674" cy="2763801"/>
          </a:xfrm>
        </p:grpSpPr>
        <p:sp>
          <p:nvSpPr>
            <p:cNvPr id="3" name="Rectangle 2"/>
            <p:cNvSpPr/>
            <p:nvPr/>
          </p:nvSpPr>
          <p:spPr>
            <a:xfrm>
              <a:off x="91803" y="4140395"/>
              <a:ext cx="7230069" cy="2529736"/>
            </a:xfrm>
            <a:prstGeom prst="rect">
              <a:avLst/>
            </a:prstGeom>
            <a:solidFill>
              <a:schemeClr val="bg1">
                <a:alpha val="82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0" y="4023363"/>
              <a:ext cx="7413674" cy="276380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hape 184"/>
            <p:cNvSpPr txBox="1">
              <a:spLocks/>
            </p:cNvSpPr>
            <p:nvPr/>
          </p:nvSpPr>
          <p:spPr>
            <a:xfrm>
              <a:off x="122639" y="4647339"/>
              <a:ext cx="7161289" cy="1895127"/>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solidFill>
                    <a:schemeClr val="tx1">
                      <a:lumMod val="65000"/>
                      <a:lumOff val="35000"/>
                    </a:schemeClr>
                  </a:solidFill>
                  <a:latin typeface="+mj-lt"/>
                  <a:ea typeface="Avenir Book" charset="0"/>
                  <a:cs typeface="Avenir Book" charset="0"/>
                </a:rPr>
                <a:t>Thank You</a:t>
              </a:r>
            </a:p>
            <a:p>
              <a:pPr marL="0" indent="0" algn="ctr">
                <a:buFont typeface="Arial" panose="020B0604020202020204" pitchFamily="34" charset="0"/>
                <a:buNone/>
              </a:pPr>
              <a:r>
                <a:rPr lang="en-US" sz="1800" dirty="0">
                  <a:solidFill>
                    <a:schemeClr val="tx1">
                      <a:lumMod val="65000"/>
                      <a:lumOff val="35000"/>
                    </a:schemeClr>
                  </a:solidFill>
                  <a:latin typeface="+mj-lt"/>
                  <a:ea typeface="Avenir Book" charset="0"/>
                  <a:cs typeface="Avenir Book" charset="0"/>
                </a:rPr>
                <a:t>For queries please contact:</a:t>
              </a:r>
            </a:p>
            <a:p>
              <a:pPr algn="ctr">
                <a:spcBef>
                  <a:spcPts val="0"/>
                </a:spcBef>
                <a:buFont typeface="Arial" panose="020B0604020202020204" pitchFamily="34" charset="0"/>
                <a:buNone/>
              </a:pPr>
              <a:r>
                <a:rPr lang="is-IS" sz="2400" b="1" dirty="0">
                  <a:solidFill>
                    <a:schemeClr val="tx1">
                      <a:lumMod val="65000"/>
                      <a:lumOff val="35000"/>
                    </a:schemeClr>
                  </a:solidFill>
                  <a:latin typeface="+mj-lt"/>
                  <a:ea typeface="Avenir Book" charset="0"/>
                  <a:cs typeface="Avenir Book" charset="0"/>
                </a:rPr>
                <a:t>+1.800.627.8323</a:t>
              </a:r>
            </a:p>
            <a:p>
              <a:pPr algn="ctr">
                <a:spcBef>
                  <a:spcPts val="0"/>
                </a:spcBef>
                <a:buFont typeface="Arial" panose="020B0604020202020204" pitchFamily="34" charset="0"/>
                <a:buNone/>
              </a:pPr>
              <a:r>
                <a:rPr lang="is-IS" sz="2400" b="1" dirty="0">
                  <a:solidFill>
                    <a:schemeClr val="tx1">
                      <a:lumMod val="65000"/>
                      <a:lumOff val="35000"/>
                    </a:schemeClr>
                  </a:solidFill>
                  <a:latin typeface="+mj-lt"/>
                  <a:ea typeface="Avenir Book" charset="0"/>
                  <a:cs typeface="Avenir Book" charset="0"/>
                  <a:hlinkClick r:id="rId3"/>
                </a:rPr>
                <a:t>experience@mastechdigital.com</a:t>
              </a:r>
              <a:r>
                <a:rPr lang="is-IS" sz="2400" b="1" dirty="0">
                  <a:solidFill>
                    <a:schemeClr val="tx1">
                      <a:lumMod val="65000"/>
                      <a:lumOff val="35000"/>
                    </a:schemeClr>
                  </a:solidFill>
                  <a:latin typeface="+mj-lt"/>
                  <a:ea typeface="Avenir Book" charset="0"/>
                  <a:cs typeface="Avenir Book" charset="0"/>
                </a:rPr>
                <a:t> </a:t>
              </a:r>
            </a:p>
          </p:txBody>
        </p:sp>
        <p:cxnSp>
          <p:nvCxnSpPr>
            <p:cNvPr id="6" name="Straight Connector 5"/>
            <p:cNvCxnSpPr>
              <a:cxnSpLocks/>
            </p:cNvCxnSpPr>
            <p:nvPr/>
          </p:nvCxnSpPr>
          <p:spPr>
            <a:xfrm>
              <a:off x="1255782" y="4554939"/>
              <a:ext cx="4681543"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64923E4F-C373-47F3-ACF7-088E46C67464}"/>
              </a:ext>
            </a:extLst>
          </p:cNvPr>
          <p:cNvPicPr>
            <a:picLocks noChangeAspect="1"/>
          </p:cNvPicPr>
          <p:nvPr/>
        </p:nvPicPr>
        <p:blipFill>
          <a:blip r:embed="rId4"/>
          <a:stretch>
            <a:fillRect/>
          </a:stretch>
        </p:blipFill>
        <p:spPr>
          <a:xfrm>
            <a:off x="321205" y="255280"/>
            <a:ext cx="2646585" cy="612347"/>
          </a:xfrm>
          <a:prstGeom prst="rect">
            <a:avLst/>
          </a:prstGeom>
        </p:spPr>
      </p:pic>
    </p:spTree>
    <p:extLst>
      <p:ext uri="{BB962C8B-B14F-4D97-AF65-F5344CB8AC3E}">
        <p14:creationId xmlns:p14="http://schemas.microsoft.com/office/powerpoint/2010/main" val="2463962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Key Highlights</a:t>
            </a:r>
          </a:p>
        </p:txBody>
      </p:sp>
      <p:cxnSp>
        <p:nvCxnSpPr>
          <p:cNvPr id="155" name="Shape 155"/>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grpSp>
        <p:nvGrpSpPr>
          <p:cNvPr id="6" name="Group 5">
            <a:extLst>
              <a:ext uri="{FF2B5EF4-FFF2-40B4-BE49-F238E27FC236}">
                <a16:creationId xmlns:a16="http://schemas.microsoft.com/office/drawing/2014/main" id="{7320BDDB-EA2E-4CB1-98D9-1FE241A48324}"/>
              </a:ext>
            </a:extLst>
          </p:cNvPr>
          <p:cNvGrpSpPr/>
          <p:nvPr/>
        </p:nvGrpSpPr>
        <p:grpSpPr>
          <a:xfrm>
            <a:off x="507804" y="717299"/>
            <a:ext cx="11176393" cy="2311616"/>
            <a:chOff x="369254" y="717299"/>
            <a:chExt cx="11176393" cy="2311616"/>
          </a:xfrm>
        </p:grpSpPr>
        <p:sp>
          <p:nvSpPr>
            <p:cNvPr id="54" name="Rectangle 53"/>
            <p:cNvSpPr/>
            <p:nvPr/>
          </p:nvSpPr>
          <p:spPr>
            <a:xfrm>
              <a:off x="443837" y="814791"/>
              <a:ext cx="11027226" cy="2143398"/>
            </a:xfrm>
            <a:prstGeom prst="rect">
              <a:avLst/>
            </a:prstGeom>
            <a:solidFill>
              <a:schemeClr val="bg1">
                <a:lumMod val="9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endParaRPr lang="en-IN" dirty="0">
                <a:solidFill>
                  <a:srgbClr val="333333"/>
                </a:solidFill>
                <a:latin typeface="+mj-lt"/>
              </a:endParaRPr>
            </a:p>
          </p:txBody>
        </p:sp>
        <p:sp>
          <p:nvSpPr>
            <p:cNvPr id="55" name="Rectangle 54"/>
            <p:cNvSpPr/>
            <p:nvPr/>
          </p:nvSpPr>
          <p:spPr>
            <a:xfrm>
              <a:off x="369254" y="717299"/>
              <a:ext cx="11176393" cy="231161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6" name="Straight Connector 55"/>
            <p:cNvCxnSpPr/>
            <p:nvPr/>
          </p:nvCxnSpPr>
          <p:spPr>
            <a:xfrm>
              <a:off x="5907590" y="959937"/>
              <a:ext cx="0" cy="1849622"/>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AAE39E5-1D82-4D79-B1D7-FDA5357964F9}"/>
                </a:ext>
              </a:extLst>
            </p:cNvPr>
            <p:cNvGrpSpPr/>
            <p:nvPr/>
          </p:nvGrpSpPr>
          <p:grpSpPr>
            <a:xfrm>
              <a:off x="6631248" y="1099769"/>
              <a:ext cx="4346616" cy="1569660"/>
              <a:chOff x="6631248" y="888749"/>
              <a:chExt cx="4346616" cy="1569660"/>
            </a:xfrm>
          </p:grpSpPr>
          <p:sp>
            <p:nvSpPr>
              <p:cNvPr id="57" name="TextBox 56"/>
              <p:cNvSpPr txBox="1"/>
              <p:nvPr/>
            </p:nvSpPr>
            <p:spPr>
              <a:xfrm>
                <a:off x="6771007" y="888749"/>
                <a:ext cx="4206857" cy="1569660"/>
              </a:xfrm>
              <a:prstGeom prst="rect">
                <a:avLst/>
              </a:prstGeom>
              <a:noFill/>
            </p:spPr>
            <p:txBody>
              <a:bodyPr wrap="none" rtlCol="0" anchor="ctr">
                <a:spAutoFit/>
              </a:bodyPr>
              <a:lstStyle/>
              <a:p>
                <a:pPr marL="285750" indent="-285750">
                  <a:lnSpc>
                    <a:spcPct val="150000"/>
                  </a:lnSpc>
                </a:pPr>
                <a:r>
                  <a:rPr lang="en-US" sz="1600" dirty="0">
                    <a:solidFill>
                      <a:srgbClr val="333333"/>
                    </a:solidFill>
                    <a:latin typeface="+mj-lt"/>
                    <a:ea typeface="Avenir Book" charset="0"/>
                    <a:cs typeface="Avenir Book" charset="0"/>
                  </a:rPr>
                  <a:t>Data Management &amp; Analytics consulting</a:t>
                </a:r>
              </a:p>
              <a:p>
                <a:pPr marL="285750" indent="-285750">
                  <a:lnSpc>
                    <a:spcPct val="150000"/>
                  </a:lnSpc>
                </a:pPr>
                <a:r>
                  <a:rPr lang="en-US" sz="1600" dirty="0">
                    <a:solidFill>
                      <a:srgbClr val="333333"/>
                    </a:solidFill>
                    <a:latin typeface="+mj-lt"/>
                    <a:ea typeface="Avenir Book" charset="0"/>
                    <a:cs typeface="Avenir Book" charset="0"/>
                  </a:rPr>
                  <a:t>Technology-based recruiting delivery</a:t>
                </a:r>
              </a:p>
              <a:p>
                <a:pPr marL="285750" indent="-285750">
                  <a:lnSpc>
                    <a:spcPct val="150000"/>
                  </a:lnSpc>
                </a:pPr>
                <a:r>
                  <a:rPr lang="en-US" sz="1600" dirty="0">
                    <a:solidFill>
                      <a:srgbClr val="333333"/>
                    </a:solidFill>
                    <a:latin typeface="+mj-lt"/>
                    <a:ea typeface="Avenir Book" charset="0"/>
                    <a:cs typeface="Avenir Book" charset="0"/>
                  </a:rPr>
                  <a:t>Hybrid Delivery Model (North America and India)</a:t>
                </a:r>
              </a:p>
              <a:p>
                <a:pPr marL="285750" indent="-285750">
                  <a:lnSpc>
                    <a:spcPct val="150000"/>
                  </a:lnSpc>
                </a:pPr>
                <a:r>
                  <a:rPr lang="en-US" sz="1600" dirty="0">
                    <a:solidFill>
                      <a:srgbClr val="333333"/>
                    </a:solidFill>
                    <a:latin typeface="+mj-lt"/>
                    <a:ea typeface="Avenir Book" charset="0"/>
                    <a:cs typeface="Avenir Book" charset="0"/>
                  </a:rPr>
                  <a:t>Faster turnaround time</a:t>
                </a:r>
              </a:p>
            </p:txBody>
          </p:sp>
          <p:grpSp>
            <p:nvGrpSpPr>
              <p:cNvPr id="178" name="Group 177"/>
              <p:cNvGrpSpPr/>
              <p:nvPr/>
            </p:nvGrpSpPr>
            <p:grpSpPr>
              <a:xfrm flipV="1">
                <a:off x="6631248" y="1081664"/>
                <a:ext cx="165162" cy="168546"/>
                <a:chOff x="-1014661" y="-977004"/>
                <a:chExt cx="2094235" cy="2137147"/>
              </a:xfrm>
              <a:solidFill>
                <a:srgbClr val="333333"/>
              </a:solidFill>
            </p:grpSpPr>
            <p:sp>
              <p:nvSpPr>
                <p:cNvPr id="179" name="Oval 178"/>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Oval 180"/>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Oval 181"/>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Oval 182"/>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8" name="Group 187"/>
              <p:cNvGrpSpPr/>
              <p:nvPr/>
            </p:nvGrpSpPr>
            <p:grpSpPr>
              <a:xfrm flipV="1">
                <a:off x="6631248" y="1440873"/>
                <a:ext cx="165162" cy="168546"/>
                <a:chOff x="-1014661" y="-977004"/>
                <a:chExt cx="2094235" cy="2137147"/>
              </a:xfrm>
              <a:solidFill>
                <a:srgbClr val="333333"/>
              </a:solidFill>
            </p:grpSpPr>
            <p:sp>
              <p:nvSpPr>
                <p:cNvPr id="189" name="Oval 188"/>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Oval 190"/>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8" name="Group 197"/>
              <p:cNvGrpSpPr/>
              <p:nvPr/>
            </p:nvGrpSpPr>
            <p:grpSpPr>
              <a:xfrm flipV="1">
                <a:off x="6631248" y="1804848"/>
                <a:ext cx="165162" cy="168546"/>
                <a:chOff x="-1014661" y="-977004"/>
                <a:chExt cx="2094235" cy="2137147"/>
              </a:xfrm>
              <a:solidFill>
                <a:srgbClr val="333333"/>
              </a:solidFill>
            </p:grpSpPr>
            <p:sp>
              <p:nvSpPr>
                <p:cNvPr id="199" name="Oval 198"/>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Oval 199"/>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Oval 201"/>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Oval 202"/>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8" name="Group 207"/>
              <p:cNvGrpSpPr/>
              <p:nvPr/>
            </p:nvGrpSpPr>
            <p:grpSpPr>
              <a:xfrm flipV="1">
                <a:off x="6631248" y="2174037"/>
                <a:ext cx="165162" cy="168546"/>
                <a:chOff x="-1014661" y="-977004"/>
                <a:chExt cx="2094235" cy="2137147"/>
              </a:xfrm>
              <a:solidFill>
                <a:srgbClr val="333333"/>
              </a:solidFill>
            </p:grpSpPr>
            <p:sp>
              <p:nvSpPr>
                <p:cNvPr id="209" name="Oval 208"/>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212"/>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 name="Group 1">
              <a:extLst>
                <a:ext uri="{FF2B5EF4-FFF2-40B4-BE49-F238E27FC236}">
                  <a16:creationId xmlns:a16="http://schemas.microsoft.com/office/drawing/2014/main" id="{B6B1DE1E-A5DD-4B03-A966-EF4E02E64488}"/>
                </a:ext>
              </a:extLst>
            </p:cNvPr>
            <p:cNvGrpSpPr/>
            <p:nvPr/>
          </p:nvGrpSpPr>
          <p:grpSpPr>
            <a:xfrm>
              <a:off x="1185227" y="1099769"/>
              <a:ext cx="3934819" cy="1569660"/>
              <a:chOff x="1185227" y="888749"/>
              <a:chExt cx="3934819" cy="1569660"/>
            </a:xfrm>
          </p:grpSpPr>
          <p:sp>
            <p:nvSpPr>
              <p:cNvPr id="98" name="TextBox 97"/>
              <p:cNvSpPr txBox="1"/>
              <p:nvPr/>
            </p:nvSpPr>
            <p:spPr>
              <a:xfrm>
                <a:off x="1324089" y="888749"/>
                <a:ext cx="3795957" cy="1569660"/>
              </a:xfrm>
              <a:prstGeom prst="rect">
                <a:avLst/>
              </a:prstGeom>
              <a:noFill/>
            </p:spPr>
            <p:txBody>
              <a:bodyPr wrap="square" rtlCol="0">
                <a:spAutoFit/>
              </a:bodyPr>
              <a:lstStyle/>
              <a:p>
                <a:pPr>
                  <a:lnSpc>
                    <a:spcPct val="150000"/>
                  </a:lnSpc>
                </a:pPr>
                <a:r>
                  <a:rPr lang="en-IN" sz="1600" dirty="0">
                    <a:solidFill>
                      <a:srgbClr val="333333"/>
                    </a:solidFill>
                    <a:latin typeface="+mj-lt"/>
                  </a:rPr>
                  <a:t>Pittsburgh-headquartered</a:t>
                </a:r>
              </a:p>
              <a:p>
                <a:pPr>
                  <a:lnSpc>
                    <a:spcPct val="150000"/>
                  </a:lnSpc>
                </a:pPr>
                <a:r>
                  <a:rPr lang="en-IN" sz="1600" dirty="0">
                    <a:solidFill>
                      <a:srgbClr val="333333"/>
                    </a:solidFill>
                    <a:latin typeface="+mj-lt"/>
                  </a:rPr>
                  <a:t>Mastech Digital revenues @ $147.9 million</a:t>
                </a:r>
              </a:p>
              <a:p>
                <a:pPr>
                  <a:lnSpc>
                    <a:spcPct val="150000"/>
                  </a:lnSpc>
                </a:pPr>
                <a:r>
                  <a:rPr lang="en-IN" sz="1600" dirty="0">
                    <a:solidFill>
                      <a:srgbClr val="333333"/>
                    </a:solidFill>
                    <a:latin typeface="+mj-lt"/>
                  </a:rPr>
                  <a:t>Minority-owned (Certified with NMSDC)</a:t>
                </a:r>
              </a:p>
              <a:p>
                <a:pPr>
                  <a:lnSpc>
                    <a:spcPct val="150000"/>
                  </a:lnSpc>
                </a:pPr>
                <a:r>
                  <a:rPr lang="en-IN" sz="1600" dirty="0">
                    <a:solidFill>
                      <a:srgbClr val="333333"/>
                    </a:solidFill>
                    <a:latin typeface="+mj-lt"/>
                  </a:rPr>
                  <a:t>NYSE-listed (MHH)</a:t>
                </a:r>
              </a:p>
            </p:txBody>
          </p:sp>
          <p:grpSp>
            <p:nvGrpSpPr>
              <p:cNvPr id="99" name="Group 98"/>
              <p:cNvGrpSpPr/>
              <p:nvPr/>
            </p:nvGrpSpPr>
            <p:grpSpPr>
              <a:xfrm flipV="1">
                <a:off x="1195554" y="1063010"/>
                <a:ext cx="165162" cy="168546"/>
                <a:chOff x="-1014661" y="-977004"/>
                <a:chExt cx="2094235" cy="2137147"/>
              </a:xfrm>
              <a:solidFill>
                <a:srgbClr val="333333"/>
              </a:solidFill>
            </p:grpSpPr>
            <p:sp>
              <p:nvSpPr>
                <p:cNvPr id="100" name="Oval 99"/>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p:cNvGrpSpPr/>
              <p:nvPr/>
            </p:nvGrpSpPr>
            <p:grpSpPr>
              <a:xfrm flipV="1">
                <a:off x="1195619" y="1438261"/>
                <a:ext cx="165162" cy="168546"/>
                <a:chOff x="-1014661" y="-977004"/>
                <a:chExt cx="2094235" cy="2137147"/>
              </a:xfrm>
              <a:solidFill>
                <a:srgbClr val="333333"/>
              </a:solidFill>
            </p:grpSpPr>
            <p:sp>
              <p:nvSpPr>
                <p:cNvPr id="110" name="Oval 109"/>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 name="Group 120"/>
              <p:cNvGrpSpPr/>
              <p:nvPr/>
            </p:nvGrpSpPr>
            <p:grpSpPr>
              <a:xfrm flipV="1">
                <a:off x="1185227" y="2171206"/>
                <a:ext cx="165162" cy="168546"/>
                <a:chOff x="-1014661" y="-977004"/>
                <a:chExt cx="2094235" cy="2137147"/>
              </a:xfrm>
              <a:solidFill>
                <a:srgbClr val="333333"/>
              </a:solidFill>
            </p:grpSpPr>
            <p:sp>
              <p:nvSpPr>
                <p:cNvPr id="122" name="Oval 121"/>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Group 118"/>
              <p:cNvGrpSpPr/>
              <p:nvPr/>
            </p:nvGrpSpPr>
            <p:grpSpPr>
              <a:xfrm flipV="1">
                <a:off x="1193249" y="1794217"/>
                <a:ext cx="165162" cy="168546"/>
                <a:chOff x="-1014661" y="-977004"/>
                <a:chExt cx="2094235" cy="2137147"/>
              </a:xfrm>
              <a:solidFill>
                <a:srgbClr val="333333"/>
              </a:solidFill>
            </p:grpSpPr>
            <p:sp>
              <p:nvSpPr>
                <p:cNvPr id="125" name="Oval 124"/>
                <p:cNvSpPr/>
                <p:nvPr/>
              </p:nvSpPr>
              <p:spPr>
                <a:xfrm>
                  <a:off x="-215672" y="-150390"/>
                  <a:ext cx="497772" cy="4977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a:off x="-101466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a:off x="-264397" y="564920"/>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264397" y="-977004"/>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a:off x="484351" y="-199115"/>
                  <a:ext cx="595223" cy="595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29"/>
                <p:cNvSpPr/>
                <p:nvPr/>
              </p:nvSpPr>
              <p:spPr>
                <a:xfrm>
                  <a:off x="-204588" y="-517714"/>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30"/>
                <p:cNvSpPr/>
                <p:nvPr/>
              </p:nvSpPr>
              <p:spPr>
                <a:xfrm>
                  <a:off x="-204588" y="248436"/>
                  <a:ext cx="475604" cy="531964"/>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Freeform 31"/>
                <p:cNvSpPr/>
                <p:nvPr/>
              </p:nvSpPr>
              <p:spPr>
                <a:xfrm rot="16200000">
                  <a:off x="-541016" y="-161970"/>
                  <a:ext cx="475604" cy="52093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reeform 34"/>
                <p:cNvSpPr/>
                <p:nvPr/>
              </p:nvSpPr>
              <p:spPr>
                <a:xfrm rot="16200000">
                  <a:off x="198816" y="-145345"/>
                  <a:ext cx="475604" cy="487683"/>
                </a:xfrm>
                <a:custGeom>
                  <a:avLst/>
                  <a:gdLst>
                    <a:gd name="connsiteX0" fmla="*/ 0 w 475604"/>
                    <a:gd name="connsiteY0" fmla="*/ 0 h 529193"/>
                    <a:gd name="connsiteX1" fmla="*/ 91678 w 475604"/>
                    <a:gd name="connsiteY1" fmla="*/ 17964 h 529193"/>
                    <a:gd name="connsiteX2" fmla="*/ 148245 w 475604"/>
                    <a:gd name="connsiteY2" fmla="*/ 54982 h 529193"/>
                    <a:gd name="connsiteX3" fmla="*/ 148245 w 475604"/>
                    <a:gd name="connsiteY3" fmla="*/ 49826 h 529193"/>
                    <a:gd name="connsiteX4" fmla="*/ 335238 w 475604"/>
                    <a:gd name="connsiteY4" fmla="*/ 49826 h 529193"/>
                    <a:gd name="connsiteX5" fmla="*/ 383926 w 475604"/>
                    <a:gd name="connsiteY5" fmla="*/ 17964 h 529193"/>
                    <a:gd name="connsiteX6" fmla="*/ 475604 w 475604"/>
                    <a:gd name="connsiteY6" fmla="*/ 0 h 529193"/>
                    <a:gd name="connsiteX7" fmla="*/ 357840 w 475604"/>
                    <a:gd name="connsiteY7" fmla="*/ 228600 h 529193"/>
                    <a:gd name="connsiteX8" fmla="*/ 475604 w 475604"/>
                    <a:gd name="connsiteY8" fmla="*/ 457200 h 529193"/>
                    <a:gd name="connsiteX9" fmla="*/ 383926 w 475604"/>
                    <a:gd name="connsiteY9" fmla="*/ 439236 h 529193"/>
                    <a:gd name="connsiteX10" fmla="*/ 342209 w 475604"/>
                    <a:gd name="connsiteY10" fmla="*/ 411936 h 529193"/>
                    <a:gd name="connsiteX11" fmla="*/ 342209 w 475604"/>
                    <a:gd name="connsiteY11" fmla="*/ 529193 h 529193"/>
                    <a:gd name="connsiteX12" fmla="*/ 148245 w 475604"/>
                    <a:gd name="connsiteY12" fmla="*/ 529193 h 529193"/>
                    <a:gd name="connsiteX13" fmla="*/ 148245 w 475604"/>
                    <a:gd name="connsiteY13" fmla="*/ 402218 h 529193"/>
                    <a:gd name="connsiteX14" fmla="*/ 91678 w 475604"/>
                    <a:gd name="connsiteY14" fmla="*/ 439236 h 529193"/>
                    <a:gd name="connsiteX15" fmla="*/ 0 w 475604"/>
                    <a:gd name="connsiteY15" fmla="*/ 457200 h 529193"/>
                    <a:gd name="connsiteX16" fmla="*/ 117764 w 475604"/>
                    <a:gd name="connsiteY16" fmla="*/ 228600 h 529193"/>
                    <a:gd name="connsiteX17" fmla="*/ 0 w 475604"/>
                    <a:gd name="connsiteY17" fmla="*/ 0 h 52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604" h="529193">
                      <a:moveTo>
                        <a:pt x="0" y="0"/>
                      </a:moveTo>
                      <a:cubicBezTo>
                        <a:pt x="32519" y="0"/>
                        <a:pt x="63500" y="6397"/>
                        <a:pt x="91678" y="17964"/>
                      </a:cubicBezTo>
                      <a:lnTo>
                        <a:pt x="148245" y="54982"/>
                      </a:lnTo>
                      <a:lnTo>
                        <a:pt x="148245" y="49826"/>
                      </a:lnTo>
                      <a:lnTo>
                        <a:pt x="335238" y="49826"/>
                      </a:lnTo>
                      <a:lnTo>
                        <a:pt x="383926" y="17964"/>
                      </a:lnTo>
                      <a:cubicBezTo>
                        <a:pt x="412104" y="6397"/>
                        <a:pt x="443085" y="0"/>
                        <a:pt x="475604" y="0"/>
                      </a:cubicBezTo>
                      <a:cubicBezTo>
                        <a:pt x="401470" y="53965"/>
                        <a:pt x="357840" y="138658"/>
                        <a:pt x="357840" y="228600"/>
                      </a:cubicBezTo>
                      <a:cubicBezTo>
                        <a:pt x="357840" y="318542"/>
                        <a:pt x="401470" y="403235"/>
                        <a:pt x="475604" y="457200"/>
                      </a:cubicBezTo>
                      <a:cubicBezTo>
                        <a:pt x="443085" y="457200"/>
                        <a:pt x="412104" y="450803"/>
                        <a:pt x="383926" y="439236"/>
                      </a:cubicBezTo>
                      <a:lnTo>
                        <a:pt x="342209" y="411936"/>
                      </a:lnTo>
                      <a:lnTo>
                        <a:pt x="342209" y="529193"/>
                      </a:lnTo>
                      <a:lnTo>
                        <a:pt x="148245" y="529193"/>
                      </a:lnTo>
                      <a:lnTo>
                        <a:pt x="148245" y="402218"/>
                      </a:lnTo>
                      <a:lnTo>
                        <a:pt x="91678" y="439236"/>
                      </a:lnTo>
                      <a:cubicBezTo>
                        <a:pt x="63500" y="450803"/>
                        <a:pt x="32519" y="457200"/>
                        <a:pt x="0" y="457200"/>
                      </a:cubicBezTo>
                      <a:cubicBezTo>
                        <a:pt x="74134" y="403235"/>
                        <a:pt x="117764" y="318542"/>
                        <a:pt x="117764" y="228600"/>
                      </a:cubicBezTo>
                      <a:cubicBezTo>
                        <a:pt x="117764" y="138658"/>
                        <a:pt x="74134" y="5396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5" name="Group 14">
            <a:extLst>
              <a:ext uri="{FF2B5EF4-FFF2-40B4-BE49-F238E27FC236}">
                <a16:creationId xmlns:a16="http://schemas.microsoft.com/office/drawing/2014/main" id="{9E8EA5E2-CBBC-495C-A920-FBF0DB640F01}"/>
              </a:ext>
            </a:extLst>
          </p:cNvPr>
          <p:cNvGrpSpPr/>
          <p:nvPr/>
        </p:nvGrpSpPr>
        <p:grpSpPr>
          <a:xfrm>
            <a:off x="477711" y="3161882"/>
            <a:ext cx="11236578" cy="2984033"/>
            <a:chOff x="477711" y="3161882"/>
            <a:chExt cx="11236578" cy="2984033"/>
          </a:xfrm>
        </p:grpSpPr>
        <p:grpSp>
          <p:nvGrpSpPr>
            <p:cNvPr id="13" name="Group 12">
              <a:extLst>
                <a:ext uri="{FF2B5EF4-FFF2-40B4-BE49-F238E27FC236}">
                  <a16:creationId xmlns:a16="http://schemas.microsoft.com/office/drawing/2014/main" id="{7381A542-0270-4195-915C-729BA6A95C93}"/>
                </a:ext>
              </a:extLst>
            </p:cNvPr>
            <p:cNvGrpSpPr/>
            <p:nvPr/>
          </p:nvGrpSpPr>
          <p:grpSpPr>
            <a:xfrm>
              <a:off x="1543988" y="3161882"/>
              <a:ext cx="9104024" cy="1629051"/>
              <a:chOff x="1543988" y="3161882"/>
              <a:chExt cx="9104024" cy="1629051"/>
            </a:xfrm>
          </p:grpSpPr>
          <p:sp>
            <p:nvSpPr>
              <p:cNvPr id="33" name="Shape 184"/>
              <p:cNvSpPr txBox="1">
                <a:spLocks/>
              </p:cNvSpPr>
              <p:nvPr/>
            </p:nvSpPr>
            <p:spPr>
              <a:xfrm>
                <a:off x="1543988" y="3161882"/>
                <a:ext cx="9104024" cy="5078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8700"/>
                  </a:buClr>
                  <a:buSzPct val="100000"/>
                  <a:buFont typeface="Roboto"/>
                  <a:buChar char="▸"/>
                  <a:defRPr sz="3000" b="0" i="0" u="none" strike="noStrike" cap="none" baseline="0">
                    <a:solidFill>
                      <a:srgbClr val="222222"/>
                    </a:solidFill>
                    <a:latin typeface="Roboto"/>
                    <a:ea typeface="Roboto"/>
                    <a:cs typeface="Roboto"/>
                    <a:sym typeface="Roboto"/>
                  </a:defRPr>
                </a:lvl1pPr>
                <a:lvl2pPr marR="0" lvl="1"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2pPr>
                <a:lvl3pPr marR="0" lvl="2"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3pPr>
                <a:lvl4pPr marR="0" lvl="3"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4pPr>
                <a:lvl5pPr marR="0" lvl="4"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5pPr>
                <a:lvl6pPr marR="0" lvl="5"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6pPr>
                <a:lvl7pPr marR="0" lvl="6"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7pPr>
                <a:lvl8pPr marR="0" lvl="7"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8pPr>
                <a:lvl9pPr marR="0" lvl="8"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9pPr>
              </a:lstStyle>
              <a:p>
                <a:pPr algn="ctr">
                  <a:buNone/>
                </a:pPr>
                <a:r>
                  <a:rPr lang="en-US" sz="1400" dirty="0">
                    <a:solidFill>
                      <a:schemeClr val="tx1"/>
                    </a:solidFill>
                    <a:latin typeface="+mj-lt"/>
                    <a:ea typeface="Avenir Book" charset="0"/>
                    <a:cs typeface="Avenir Book" charset="0"/>
                  </a:rPr>
                  <a:t>Successful engagements with leading clients across industries</a:t>
                </a:r>
              </a:p>
              <a:p>
                <a:pPr algn="ctr">
                  <a:buNone/>
                </a:pPr>
                <a:endParaRPr lang="en" sz="1400" dirty="0">
                  <a:solidFill>
                    <a:schemeClr val="tx1"/>
                  </a:solidFill>
                  <a:latin typeface="+mj-lt"/>
                  <a:ea typeface="Avenir Book" charset="0"/>
                  <a:cs typeface="Avenir Book" charset="0"/>
                </a:endParaRPr>
              </a:p>
            </p:txBody>
          </p:sp>
          <p:grpSp>
            <p:nvGrpSpPr>
              <p:cNvPr id="12" name="Group 11">
                <a:extLst>
                  <a:ext uri="{FF2B5EF4-FFF2-40B4-BE49-F238E27FC236}">
                    <a16:creationId xmlns:a16="http://schemas.microsoft.com/office/drawing/2014/main" id="{ECEDFDD2-C954-4E89-9460-46A1C513CD63}"/>
                  </a:ext>
                </a:extLst>
              </p:cNvPr>
              <p:cNvGrpSpPr/>
              <p:nvPr/>
            </p:nvGrpSpPr>
            <p:grpSpPr>
              <a:xfrm>
                <a:off x="1664927" y="3642155"/>
                <a:ext cx="8862147" cy="1148778"/>
                <a:chOff x="1664927" y="3642155"/>
                <a:chExt cx="8862147" cy="1148778"/>
              </a:xfrm>
            </p:grpSpPr>
            <p:grpSp>
              <p:nvGrpSpPr>
                <p:cNvPr id="11" name="Group 10">
                  <a:extLst>
                    <a:ext uri="{FF2B5EF4-FFF2-40B4-BE49-F238E27FC236}">
                      <a16:creationId xmlns:a16="http://schemas.microsoft.com/office/drawing/2014/main" id="{87BBC9D2-B6C0-451B-9B48-A5272FBB720E}"/>
                    </a:ext>
                  </a:extLst>
                </p:cNvPr>
                <p:cNvGrpSpPr/>
                <p:nvPr/>
              </p:nvGrpSpPr>
              <p:grpSpPr>
                <a:xfrm>
                  <a:off x="1664927" y="3642155"/>
                  <a:ext cx="8862147" cy="795528"/>
                  <a:chOff x="1664927" y="3642155"/>
                  <a:chExt cx="8862147" cy="795528"/>
                </a:xfrm>
              </p:grpSpPr>
              <p:pic>
                <p:nvPicPr>
                  <p:cNvPr id="7" name="Picture 6">
                    <a:extLst>
                      <a:ext uri="{FF2B5EF4-FFF2-40B4-BE49-F238E27FC236}">
                        <a16:creationId xmlns:a16="http://schemas.microsoft.com/office/drawing/2014/main" id="{43052271-6ED6-401C-A071-236FC80CA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675" y="3642155"/>
                    <a:ext cx="795528" cy="795528"/>
                  </a:xfrm>
                  <a:prstGeom prst="rect">
                    <a:avLst/>
                  </a:prstGeom>
                </p:spPr>
              </p:pic>
              <p:pic>
                <p:nvPicPr>
                  <p:cNvPr id="45" name="Picture 44"/>
                  <p:cNvPicPr>
                    <a:picLocks noChangeAspect="1"/>
                  </p:cNvPicPr>
                  <p:nvPr/>
                </p:nvPicPr>
                <p:blipFill>
                  <a:blip r:embed="rId4"/>
                  <a:stretch>
                    <a:fillRect/>
                  </a:stretch>
                </p:blipFill>
                <p:spPr>
                  <a:xfrm>
                    <a:off x="1664927" y="3643919"/>
                    <a:ext cx="792000" cy="792000"/>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82699" y="3643919"/>
                    <a:ext cx="792000" cy="792000"/>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17301" y="3643919"/>
                    <a:ext cx="792000" cy="792000"/>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25577" y="3643919"/>
                    <a:ext cx="792000" cy="792000"/>
                  </a:xfrm>
                  <a:prstGeom prst="rect">
                    <a:avLst/>
                  </a:prstGeom>
                </p:spPr>
              </p:pic>
              <p:pic>
                <p:nvPicPr>
                  <p:cNvPr id="50" name="Picture 4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277951" y="3643919"/>
                    <a:ext cx="792000" cy="792000"/>
                  </a:xfrm>
                  <a:prstGeom prst="rect">
                    <a:avLst/>
                  </a:prstGeom>
                </p:spPr>
              </p:pic>
              <p:pic>
                <p:nvPicPr>
                  <p:cNvPr id="51" name="Picture 5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430325" y="3643919"/>
                    <a:ext cx="792000" cy="792000"/>
                  </a:xfrm>
                  <a:prstGeom prst="rect">
                    <a:avLst/>
                  </a:prstGeom>
                </p:spPr>
              </p:pic>
              <p:pic>
                <p:nvPicPr>
                  <p:cNvPr id="52" name="Picture 5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735074" y="3643919"/>
                    <a:ext cx="792000" cy="792000"/>
                  </a:xfrm>
                  <a:prstGeom prst="rect">
                    <a:avLst/>
                  </a:prstGeom>
                </p:spPr>
              </p:pic>
            </p:grpSp>
            <p:sp>
              <p:nvSpPr>
                <p:cNvPr id="37" name="Shape 184"/>
                <p:cNvSpPr txBox="1">
                  <a:spLocks/>
                </p:cNvSpPr>
                <p:nvPr/>
              </p:nvSpPr>
              <p:spPr>
                <a:xfrm>
                  <a:off x="1702513" y="4475261"/>
                  <a:ext cx="706288" cy="315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8700"/>
                    </a:buClr>
                    <a:buSzPct val="100000"/>
                    <a:buFont typeface="Roboto"/>
                    <a:buChar char="▸"/>
                    <a:defRPr sz="3000" b="0" i="0" u="none" strike="noStrike" cap="none" baseline="0">
                      <a:solidFill>
                        <a:srgbClr val="222222"/>
                      </a:solidFill>
                      <a:latin typeface="Roboto"/>
                      <a:ea typeface="Roboto"/>
                      <a:cs typeface="Roboto"/>
                      <a:sym typeface="Roboto"/>
                    </a:defRPr>
                  </a:lvl1pPr>
                  <a:lvl2pPr marR="0" lvl="1"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2pPr>
                  <a:lvl3pPr marR="0" lvl="2"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3pPr>
                  <a:lvl4pPr marR="0" lvl="3"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4pPr>
                  <a:lvl5pPr marR="0" lvl="4"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5pPr>
                  <a:lvl6pPr marR="0" lvl="5"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6pPr>
                  <a:lvl7pPr marR="0" lvl="6"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7pPr>
                  <a:lvl8pPr marR="0" lvl="7"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8pPr>
                  <a:lvl9pPr marR="0" lvl="8"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9pPr>
                </a:lstStyle>
                <a:p>
                  <a:pPr algn="ctr">
                    <a:buNone/>
                  </a:pPr>
                  <a:r>
                    <a:rPr lang="en-US" sz="1050" dirty="0">
                      <a:solidFill>
                        <a:schemeClr val="tx1"/>
                      </a:solidFill>
                      <a:latin typeface="+mj-lt"/>
                      <a:ea typeface="Avenir Book" charset="0"/>
                      <a:cs typeface="Avenir Book" charset="0"/>
                    </a:rPr>
                    <a:t>Financial Services</a:t>
                  </a:r>
                  <a:endParaRPr lang="en" sz="1050" dirty="0">
                    <a:solidFill>
                      <a:schemeClr val="tx1"/>
                    </a:solidFill>
                    <a:latin typeface="+mj-lt"/>
                    <a:ea typeface="Avenir Book" charset="0"/>
                    <a:cs typeface="Avenir Book" charset="0"/>
                  </a:endParaRPr>
                </a:p>
              </p:txBody>
            </p:sp>
            <p:sp>
              <p:nvSpPr>
                <p:cNvPr id="38" name="Shape 184"/>
                <p:cNvSpPr txBox="1">
                  <a:spLocks/>
                </p:cNvSpPr>
                <p:nvPr/>
              </p:nvSpPr>
              <p:spPr>
                <a:xfrm>
                  <a:off x="2809381" y="4475261"/>
                  <a:ext cx="767846" cy="315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8700"/>
                    </a:buClr>
                    <a:buSzPct val="100000"/>
                    <a:buFont typeface="Roboto"/>
                    <a:buChar char="▸"/>
                    <a:defRPr sz="3000" b="0" i="0" u="none" strike="noStrike" cap="none" baseline="0">
                      <a:solidFill>
                        <a:srgbClr val="222222"/>
                      </a:solidFill>
                      <a:latin typeface="Roboto"/>
                      <a:ea typeface="Roboto"/>
                      <a:cs typeface="Roboto"/>
                      <a:sym typeface="Roboto"/>
                    </a:defRPr>
                  </a:lvl1pPr>
                  <a:lvl2pPr marR="0" lvl="1"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2pPr>
                  <a:lvl3pPr marR="0" lvl="2"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3pPr>
                  <a:lvl4pPr marR="0" lvl="3"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4pPr>
                  <a:lvl5pPr marR="0" lvl="4"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5pPr>
                  <a:lvl6pPr marR="0" lvl="5"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6pPr>
                  <a:lvl7pPr marR="0" lvl="6"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7pPr>
                  <a:lvl8pPr marR="0" lvl="7"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8pPr>
                  <a:lvl9pPr marR="0" lvl="8"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9pPr>
                </a:lstStyle>
                <a:p>
                  <a:pPr algn="ctr">
                    <a:buNone/>
                  </a:pPr>
                  <a:r>
                    <a:rPr lang="en-US" sz="1050" dirty="0">
                      <a:solidFill>
                        <a:schemeClr val="tx1"/>
                      </a:solidFill>
                      <a:latin typeface="+mj-lt"/>
                      <a:ea typeface="Avenir Book" charset="0"/>
                      <a:cs typeface="Avenir Book" charset="0"/>
                    </a:rPr>
                    <a:t>Insurance</a:t>
                  </a:r>
                  <a:endParaRPr lang="en" sz="1050" dirty="0">
                    <a:solidFill>
                      <a:schemeClr val="tx1"/>
                    </a:solidFill>
                    <a:latin typeface="+mj-lt"/>
                    <a:ea typeface="Avenir Book" charset="0"/>
                    <a:cs typeface="Avenir Book" charset="0"/>
                  </a:endParaRPr>
                </a:p>
              </p:txBody>
            </p:sp>
            <p:sp>
              <p:nvSpPr>
                <p:cNvPr id="39" name="Shape 184"/>
                <p:cNvSpPr txBox="1">
                  <a:spLocks/>
                </p:cNvSpPr>
                <p:nvPr/>
              </p:nvSpPr>
              <p:spPr>
                <a:xfrm>
                  <a:off x="3922387" y="4475261"/>
                  <a:ext cx="907699" cy="315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8700"/>
                    </a:buClr>
                    <a:buSzPct val="100000"/>
                    <a:buFont typeface="Roboto"/>
                    <a:buChar char="▸"/>
                    <a:defRPr sz="3000" b="0" i="0" u="none" strike="noStrike" cap="none" baseline="0">
                      <a:solidFill>
                        <a:srgbClr val="222222"/>
                      </a:solidFill>
                      <a:latin typeface="Roboto"/>
                      <a:ea typeface="Roboto"/>
                      <a:cs typeface="Roboto"/>
                      <a:sym typeface="Roboto"/>
                    </a:defRPr>
                  </a:lvl1pPr>
                  <a:lvl2pPr marR="0" lvl="1"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2pPr>
                  <a:lvl3pPr marR="0" lvl="2"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3pPr>
                  <a:lvl4pPr marR="0" lvl="3"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4pPr>
                  <a:lvl5pPr marR="0" lvl="4"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5pPr>
                  <a:lvl6pPr marR="0" lvl="5"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6pPr>
                  <a:lvl7pPr marR="0" lvl="6"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7pPr>
                  <a:lvl8pPr marR="0" lvl="7"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8pPr>
                  <a:lvl9pPr marR="0" lvl="8"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9pPr>
                </a:lstStyle>
                <a:p>
                  <a:pPr algn="ctr">
                    <a:buNone/>
                  </a:pPr>
                  <a:r>
                    <a:rPr lang="en-US" sz="1050" dirty="0">
                      <a:solidFill>
                        <a:schemeClr val="tx1"/>
                      </a:solidFill>
                      <a:latin typeface="+mj-lt"/>
                      <a:ea typeface="Avenir Book" charset="0"/>
                      <a:cs typeface="Avenir Book" charset="0"/>
                    </a:rPr>
                    <a:t>Healthcare</a:t>
                  </a:r>
                  <a:endParaRPr lang="en" sz="1050" dirty="0">
                    <a:solidFill>
                      <a:schemeClr val="tx1"/>
                    </a:solidFill>
                    <a:latin typeface="+mj-lt"/>
                    <a:ea typeface="Avenir Book" charset="0"/>
                    <a:cs typeface="Avenir Book" charset="0"/>
                  </a:endParaRPr>
                </a:p>
              </p:txBody>
            </p:sp>
            <p:sp>
              <p:nvSpPr>
                <p:cNvPr id="40" name="Shape 184"/>
                <p:cNvSpPr txBox="1">
                  <a:spLocks/>
                </p:cNvSpPr>
                <p:nvPr/>
              </p:nvSpPr>
              <p:spPr>
                <a:xfrm>
                  <a:off x="4981281" y="4475261"/>
                  <a:ext cx="1076758" cy="23906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8700"/>
                    </a:buClr>
                    <a:buSzPct val="100000"/>
                    <a:buFont typeface="Roboto"/>
                    <a:buChar char="▸"/>
                    <a:defRPr sz="3000" b="0" i="0" u="none" strike="noStrike" cap="none" baseline="0">
                      <a:solidFill>
                        <a:srgbClr val="222222"/>
                      </a:solidFill>
                      <a:latin typeface="Roboto"/>
                      <a:ea typeface="Roboto"/>
                      <a:cs typeface="Roboto"/>
                      <a:sym typeface="Roboto"/>
                    </a:defRPr>
                  </a:lvl1pPr>
                  <a:lvl2pPr marR="0" lvl="1"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2pPr>
                  <a:lvl3pPr marR="0" lvl="2"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3pPr>
                  <a:lvl4pPr marR="0" lvl="3"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4pPr>
                  <a:lvl5pPr marR="0" lvl="4"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5pPr>
                  <a:lvl6pPr marR="0" lvl="5"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6pPr>
                  <a:lvl7pPr marR="0" lvl="6"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7pPr>
                  <a:lvl8pPr marR="0" lvl="7"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8pPr>
                  <a:lvl9pPr marR="0" lvl="8"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9pPr>
                </a:lstStyle>
                <a:p>
                  <a:pPr algn="ctr">
                    <a:buNone/>
                  </a:pPr>
                  <a:r>
                    <a:rPr lang="en-US" sz="1050" dirty="0">
                      <a:solidFill>
                        <a:schemeClr val="tx1"/>
                      </a:solidFill>
                      <a:latin typeface="+mj-lt"/>
                      <a:ea typeface="Avenir Book" charset="0"/>
                      <a:cs typeface="Avenir Book" charset="0"/>
                    </a:rPr>
                    <a:t>Manufacturing</a:t>
                  </a:r>
                  <a:endParaRPr lang="en" sz="1050" dirty="0">
                    <a:solidFill>
                      <a:schemeClr val="tx1"/>
                    </a:solidFill>
                    <a:latin typeface="+mj-lt"/>
                    <a:ea typeface="Avenir Book" charset="0"/>
                    <a:cs typeface="Avenir Book" charset="0"/>
                  </a:endParaRPr>
                </a:p>
              </p:txBody>
            </p:sp>
            <p:sp>
              <p:nvSpPr>
                <p:cNvPr id="41" name="Shape 184"/>
                <p:cNvSpPr txBox="1">
                  <a:spLocks/>
                </p:cNvSpPr>
                <p:nvPr/>
              </p:nvSpPr>
              <p:spPr>
                <a:xfrm>
                  <a:off x="6320069" y="4475261"/>
                  <a:ext cx="706288" cy="315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8700"/>
                    </a:buClr>
                    <a:buSzPct val="100000"/>
                    <a:buFont typeface="Roboto"/>
                    <a:buChar char="▸"/>
                    <a:defRPr sz="3000" b="0" i="0" u="none" strike="noStrike" cap="none" baseline="0">
                      <a:solidFill>
                        <a:srgbClr val="222222"/>
                      </a:solidFill>
                      <a:latin typeface="Roboto"/>
                      <a:ea typeface="Roboto"/>
                      <a:cs typeface="Roboto"/>
                      <a:sym typeface="Roboto"/>
                    </a:defRPr>
                  </a:lvl1pPr>
                  <a:lvl2pPr marR="0" lvl="1"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2pPr>
                  <a:lvl3pPr marR="0" lvl="2"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3pPr>
                  <a:lvl4pPr marR="0" lvl="3"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4pPr>
                  <a:lvl5pPr marR="0" lvl="4"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5pPr>
                  <a:lvl6pPr marR="0" lvl="5"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6pPr>
                  <a:lvl7pPr marR="0" lvl="6"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7pPr>
                  <a:lvl8pPr marR="0" lvl="7"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8pPr>
                  <a:lvl9pPr marR="0" lvl="8"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9pPr>
                </a:lstStyle>
                <a:p>
                  <a:pPr algn="ctr">
                    <a:buNone/>
                  </a:pPr>
                  <a:r>
                    <a:rPr lang="en-US" sz="1050" dirty="0">
                      <a:solidFill>
                        <a:schemeClr val="tx1"/>
                      </a:solidFill>
                      <a:latin typeface="+mj-lt"/>
                      <a:ea typeface="Avenir Book" charset="0"/>
                      <a:cs typeface="Avenir Book" charset="0"/>
                    </a:rPr>
                    <a:t>Retail</a:t>
                  </a:r>
                  <a:endParaRPr lang="en" sz="1050" dirty="0">
                    <a:solidFill>
                      <a:schemeClr val="tx1"/>
                    </a:solidFill>
                    <a:latin typeface="+mj-lt"/>
                    <a:ea typeface="Avenir Book" charset="0"/>
                    <a:cs typeface="Avenir Book" charset="0"/>
                  </a:endParaRPr>
                </a:p>
              </p:txBody>
            </p:sp>
            <p:sp>
              <p:nvSpPr>
                <p:cNvPr id="42" name="Shape 184"/>
                <p:cNvSpPr txBox="1">
                  <a:spLocks/>
                </p:cNvSpPr>
                <p:nvPr/>
              </p:nvSpPr>
              <p:spPr>
                <a:xfrm>
                  <a:off x="7482352" y="4475261"/>
                  <a:ext cx="706288" cy="315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8700"/>
                    </a:buClr>
                    <a:buSzPct val="100000"/>
                    <a:buFont typeface="Roboto"/>
                    <a:buChar char="▸"/>
                    <a:defRPr sz="3000" b="0" i="0" u="none" strike="noStrike" cap="none" baseline="0">
                      <a:solidFill>
                        <a:srgbClr val="222222"/>
                      </a:solidFill>
                      <a:latin typeface="Roboto"/>
                      <a:ea typeface="Roboto"/>
                      <a:cs typeface="Roboto"/>
                      <a:sym typeface="Roboto"/>
                    </a:defRPr>
                  </a:lvl1pPr>
                  <a:lvl2pPr marR="0" lvl="1"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2pPr>
                  <a:lvl3pPr marR="0" lvl="2"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3pPr>
                  <a:lvl4pPr marR="0" lvl="3"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4pPr>
                  <a:lvl5pPr marR="0" lvl="4"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5pPr>
                  <a:lvl6pPr marR="0" lvl="5"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6pPr>
                  <a:lvl7pPr marR="0" lvl="6"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7pPr>
                  <a:lvl8pPr marR="0" lvl="7"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8pPr>
                  <a:lvl9pPr marR="0" lvl="8"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9pPr>
                </a:lstStyle>
                <a:p>
                  <a:pPr algn="ctr">
                    <a:buNone/>
                  </a:pPr>
                  <a:r>
                    <a:rPr lang="en-US" sz="1050" dirty="0">
                      <a:solidFill>
                        <a:schemeClr val="tx1"/>
                      </a:solidFill>
                      <a:latin typeface="+mj-lt"/>
                      <a:ea typeface="Avenir Book" charset="0"/>
                      <a:cs typeface="Avenir Book" charset="0"/>
                    </a:rPr>
                    <a:t>Energy</a:t>
                  </a:r>
                  <a:endParaRPr lang="en" sz="1050" dirty="0">
                    <a:solidFill>
                      <a:schemeClr val="tx1"/>
                    </a:solidFill>
                    <a:latin typeface="+mj-lt"/>
                    <a:ea typeface="Avenir Book" charset="0"/>
                    <a:cs typeface="Avenir Book" charset="0"/>
                  </a:endParaRPr>
                </a:p>
              </p:txBody>
            </p:sp>
            <p:sp>
              <p:nvSpPr>
                <p:cNvPr id="43" name="Shape 184"/>
                <p:cNvSpPr txBox="1">
                  <a:spLocks/>
                </p:cNvSpPr>
                <p:nvPr/>
              </p:nvSpPr>
              <p:spPr>
                <a:xfrm>
                  <a:off x="8630785" y="4475261"/>
                  <a:ext cx="706288" cy="315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8700"/>
                    </a:buClr>
                    <a:buSzPct val="100000"/>
                    <a:buFont typeface="Roboto"/>
                    <a:buChar char="▸"/>
                    <a:defRPr sz="3000" b="0" i="0" u="none" strike="noStrike" cap="none" baseline="0">
                      <a:solidFill>
                        <a:srgbClr val="222222"/>
                      </a:solidFill>
                      <a:latin typeface="Roboto"/>
                      <a:ea typeface="Roboto"/>
                      <a:cs typeface="Roboto"/>
                      <a:sym typeface="Roboto"/>
                    </a:defRPr>
                  </a:lvl1pPr>
                  <a:lvl2pPr marR="0" lvl="1"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2pPr>
                  <a:lvl3pPr marR="0" lvl="2"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3pPr>
                  <a:lvl4pPr marR="0" lvl="3"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4pPr>
                  <a:lvl5pPr marR="0" lvl="4"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5pPr>
                  <a:lvl6pPr marR="0" lvl="5"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6pPr>
                  <a:lvl7pPr marR="0" lvl="6"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7pPr>
                  <a:lvl8pPr marR="0" lvl="7"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8pPr>
                  <a:lvl9pPr marR="0" lvl="8"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9pPr>
                </a:lstStyle>
                <a:p>
                  <a:pPr algn="ctr">
                    <a:buNone/>
                  </a:pPr>
                  <a:r>
                    <a:rPr lang="en-US" sz="1050" dirty="0">
                      <a:solidFill>
                        <a:schemeClr val="tx1"/>
                      </a:solidFill>
                      <a:latin typeface="+mj-lt"/>
                      <a:ea typeface="Avenir Book" charset="0"/>
                      <a:cs typeface="Avenir Book" charset="0"/>
                    </a:rPr>
                    <a:t>Telecom</a:t>
                  </a:r>
                  <a:endParaRPr lang="en" sz="1050" dirty="0">
                    <a:solidFill>
                      <a:schemeClr val="tx1"/>
                    </a:solidFill>
                    <a:latin typeface="+mj-lt"/>
                    <a:ea typeface="Avenir Book" charset="0"/>
                    <a:cs typeface="Avenir Book" charset="0"/>
                  </a:endParaRPr>
                </a:p>
              </p:txBody>
            </p:sp>
            <p:sp>
              <p:nvSpPr>
                <p:cNvPr id="44" name="Shape 184"/>
                <p:cNvSpPr txBox="1">
                  <a:spLocks/>
                </p:cNvSpPr>
                <p:nvPr/>
              </p:nvSpPr>
              <p:spPr>
                <a:xfrm>
                  <a:off x="9793076" y="4475261"/>
                  <a:ext cx="706288" cy="315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8700"/>
                    </a:buClr>
                    <a:buSzPct val="100000"/>
                    <a:buFont typeface="Roboto"/>
                    <a:buChar char="▸"/>
                    <a:defRPr sz="3000" b="0" i="0" u="none" strike="noStrike" cap="none" baseline="0">
                      <a:solidFill>
                        <a:srgbClr val="222222"/>
                      </a:solidFill>
                      <a:latin typeface="Roboto"/>
                      <a:ea typeface="Roboto"/>
                      <a:cs typeface="Roboto"/>
                      <a:sym typeface="Roboto"/>
                    </a:defRPr>
                  </a:lvl1pPr>
                  <a:lvl2pPr marR="0" lvl="1"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2pPr>
                  <a:lvl3pPr marR="0" lvl="2"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3pPr>
                  <a:lvl4pPr marR="0" lvl="3"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4pPr>
                  <a:lvl5pPr marR="0" lvl="4"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5pPr>
                  <a:lvl6pPr marR="0" lvl="5"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6pPr>
                  <a:lvl7pPr marR="0" lvl="6"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7pPr>
                  <a:lvl8pPr marR="0" lvl="7"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8pPr>
                  <a:lvl9pPr marR="0" lvl="8"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9pPr>
                </a:lstStyle>
                <a:p>
                  <a:pPr algn="ctr">
                    <a:buNone/>
                  </a:pPr>
                  <a:r>
                    <a:rPr lang="en-US" sz="1050" dirty="0">
                      <a:solidFill>
                        <a:schemeClr val="tx1"/>
                      </a:solidFill>
                      <a:latin typeface="+mj-lt"/>
                      <a:ea typeface="Avenir Book" charset="0"/>
                      <a:cs typeface="Avenir Book" charset="0"/>
                    </a:rPr>
                    <a:t>Aviation</a:t>
                  </a:r>
                  <a:endParaRPr lang="en" sz="1050" dirty="0">
                    <a:solidFill>
                      <a:schemeClr val="tx1"/>
                    </a:solidFill>
                    <a:latin typeface="+mj-lt"/>
                    <a:ea typeface="Avenir Book" charset="0"/>
                    <a:cs typeface="Avenir Book" charset="0"/>
                  </a:endParaRPr>
                </a:p>
              </p:txBody>
            </p:sp>
          </p:grpSp>
        </p:grpSp>
        <p:grpSp>
          <p:nvGrpSpPr>
            <p:cNvPr id="14" name="Group 13">
              <a:extLst>
                <a:ext uri="{FF2B5EF4-FFF2-40B4-BE49-F238E27FC236}">
                  <a16:creationId xmlns:a16="http://schemas.microsoft.com/office/drawing/2014/main" id="{3794B15E-E58A-4334-8023-824A9E95B94A}"/>
                </a:ext>
              </a:extLst>
            </p:cNvPr>
            <p:cNvGrpSpPr/>
            <p:nvPr/>
          </p:nvGrpSpPr>
          <p:grpSpPr>
            <a:xfrm>
              <a:off x="477711" y="4964553"/>
              <a:ext cx="11236578" cy="1181362"/>
              <a:chOff x="477711" y="4964553"/>
              <a:chExt cx="11236578" cy="1181362"/>
            </a:xfrm>
          </p:grpSpPr>
          <p:cxnSp>
            <p:nvCxnSpPr>
              <p:cNvPr id="170" name="Straight Connector 169"/>
              <p:cNvCxnSpPr/>
              <p:nvPr/>
            </p:nvCxnSpPr>
            <p:spPr>
              <a:xfrm>
                <a:off x="4786746" y="4964553"/>
                <a:ext cx="2618509" cy="0"/>
              </a:xfrm>
              <a:prstGeom prst="line">
                <a:avLst/>
              </a:prstGeom>
            </p:spPr>
            <p:style>
              <a:lnRef idx="1">
                <a:schemeClr val="accent1"/>
              </a:lnRef>
              <a:fillRef idx="0">
                <a:schemeClr val="accent1"/>
              </a:fillRef>
              <a:effectRef idx="0">
                <a:schemeClr val="accent1"/>
              </a:effectRef>
              <a:fontRef idx="minor">
                <a:schemeClr val="tx1"/>
              </a:fontRef>
            </p:style>
          </p:cxnSp>
          <p:sp>
            <p:nvSpPr>
              <p:cNvPr id="169" name="Shape 184"/>
              <p:cNvSpPr txBox="1">
                <a:spLocks/>
              </p:cNvSpPr>
              <p:nvPr/>
            </p:nvSpPr>
            <p:spPr>
              <a:xfrm>
                <a:off x="1543988" y="4975842"/>
                <a:ext cx="9104024" cy="31522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8700"/>
                  </a:buClr>
                  <a:buSzPct val="100000"/>
                  <a:buFont typeface="Roboto"/>
                  <a:buChar char="▸"/>
                  <a:defRPr sz="3000" b="0" i="0" u="none" strike="noStrike" cap="none" baseline="0">
                    <a:solidFill>
                      <a:srgbClr val="222222"/>
                    </a:solidFill>
                    <a:latin typeface="Roboto"/>
                    <a:ea typeface="Roboto"/>
                    <a:cs typeface="Roboto"/>
                    <a:sym typeface="Roboto"/>
                  </a:defRPr>
                </a:lvl1pPr>
                <a:lvl2pPr marR="0" lvl="1"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2pPr>
                <a:lvl3pPr marR="0" lvl="2" algn="l" rtl="0">
                  <a:lnSpc>
                    <a:spcPct val="100000"/>
                  </a:lnSpc>
                  <a:spcBef>
                    <a:spcPts val="480"/>
                  </a:spcBef>
                  <a:spcAft>
                    <a:spcPts val="0"/>
                  </a:spcAft>
                  <a:buClr>
                    <a:srgbClr val="FF8700"/>
                  </a:buClr>
                  <a:buSzPct val="100000"/>
                  <a:buFont typeface="Roboto"/>
                  <a:buChar char="▹"/>
                  <a:defRPr sz="2400" b="0" i="0" u="none" strike="noStrike" cap="none">
                    <a:solidFill>
                      <a:srgbClr val="222222"/>
                    </a:solidFill>
                    <a:latin typeface="Roboto"/>
                    <a:ea typeface="Roboto"/>
                    <a:cs typeface="Roboto"/>
                    <a:sym typeface="Roboto"/>
                  </a:defRPr>
                </a:lvl3pPr>
                <a:lvl4pPr marR="0" lvl="3"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4pPr>
                <a:lvl5pPr marR="0" lvl="4"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5pPr>
                <a:lvl6pPr marR="0" lvl="5"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6pPr>
                <a:lvl7pPr marR="0" lvl="6"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7pPr>
                <a:lvl8pPr marR="0" lvl="7"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8pPr>
                <a:lvl9pPr marR="0" lvl="8" algn="l" rtl="0">
                  <a:lnSpc>
                    <a:spcPct val="100000"/>
                  </a:lnSpc>
                  <a:spcBef>
                    <a:spcPts val="360"/>
                  </a:spcBef>
                  <a:spcAft>
                    <a:spcPts val="0"/>
                  </a:spcAft>
                  <a:buClr>
                    <a:srgbClr val="FF8700"/>
                  </a:buClr>
                  <a:buSzPct val="100000"/>
                  <a:buFont typeface="Roboto"/>
                  <a:buChar char="▹"/>
                  <a:defRPr sz="1800" b="0" i="0" u="none" strike="noStrike" cap="none">
                    <a:solidFill>
                      <a:srgbClr val="222222"/>
                    </a:solidFill>
                    <a:latin typeface="Roboto"/>
                    <a:ea typeface="Roboto"/>
                    <a:cs typeface="Roboto"/>
                    <a:sym typeface="Roboto"/>
                  </a:defRPr>
                </a:lvl9pPr>
              </a:lstStyle>
              <a:p>
                <a:pPr algn="ctr">
                  <a:buNone/>
                </a:pPr>
                <a:r>
                  <a:rPr lang="en-US" sz="1400" dirty="0">
                    <a:solidFill>
                      <a:schemeClr val="tx1"/>
                    </a:solidFill>
                    <a:latin typeface="+mj-lt"/>
                    <a:ea typeface="Avenir Book" charset="0"/>
                    <a:cs typeface="Avenir Book" charset="0"/>
                  </a:rPr>
                  <a:t>Awards</a:t>
                </a:r>
                <a:endParaRPr lang="en" sz="1400" dirty="0">
                  <a:solidFill>
                    <a:schemeClr val="tx1"/>
                  </a:solidFill>
                  <a:latin typeface="+mj-lt"/>
                  <a:ea typeface="Avenir Book" charset="0"/>
                  <a:cs typeface="Avenir Book" charset="0"/>
                </a:endParaRPr>
              </a:p>
            </p:txBody>
          </p:sp>
          <p:grpSp>
            <p:nvGrpSpPr>
              <p:cNvPr id="10" name="Group 9">
                <a:extLst>
                  <a:ext uri="{FF2B5EF4-FFF2-40B4-BE49-F238E27FC236}">
                    <a16:creationId xmlns:a16="http://schemas.microsoft.com/office/drawing/2014/main" id="{2B552625-C40B-4ECC-8DD8-FC7602D78F89}"/>
                  </a:ext>
                </a:extLst>
              </p:cNvPr>
              <p:cNvGrpSpPr/>
              <p:nvPr/>
            </p:nvGrpSpPr>
            <p:grpSpPr>
              <a:xfrm>
                <a:off x="477711" y="5245915"/>
                <a:ext cx="11236578" cy="900000"/>
                <a:chOff x="477711" y="5384465"/>
                <a:chExt cx="11236578" cy="900000"/>
              </a:xfrm>
            </p:grpSpPr>
            <p:pic>
              <p:nvPicPr>
                <p:cNvPr id="172" name="Picture 171"/>
                <p:cNvPicPr>
                  <a:picLocks noChangeAspect="1"/>
                </p:cNvPicPr>
                <p:nvPr/>
              </p:nvPicPr>
              <p:blipFill rotWithShape="1">
                <a:blip r:embed="rId11">
                  <a:extLst>
                    <a:ext uri="{28A0092B-C50C-407E-A947-70E740481C1C}">
                      <a14:useLocalDpi xmlns:a14="http://schemas.microsoft.com/office/drawing/2010/main" val="0"/>
                    </a:ext>
                  </a:extLst>
                </a:blip>
                <a:srcRect t="7964" b="10249"/>
                <a:stretch/>
              </p:blipFill>
              <p:spPr>
                <a:xfrm>
                  <a:off x="9601861" y="5553665"/>
                  <a:ext cx="2112428" cy="730800"/>
                </a:xfrm>
                <a:prstGeom prst="rect">
                  <a:avLst/>
                </a:prstGeom>
              </p:spPr>
            </p:pic>
            <p:pic>
              <p:nvPicPr>
                <p:cNvPr id="173" name="Picture 17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32402" y="5384465"/>
                  <a:ext cx="974730" cy="900000"/>
                </a:xfrm>
                <a:prstGeom prst="rect">
                  <a:avLst/>
                </a:prstGeom>
              </p:spPr>
            </p:pic>
            <p:pic>
              <p:nvPicPr>
                <p:cNvPr id="174" name="Picture 1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711" y="5541330"/>
                  <a:ext cx="1394200" cy="743135"/>
                </a:xfrm>
                <a:prstGeom prst="rect">
                  <a:avLst/>
                </a:prstGeom>
              </p:spPr>
            </p:pic>
            <p:pic>
              <p:nvPicPr>
                <p:cNvPr id="175" name="Picture 174"/>
                <p:cNvPicPr>
                  <a:picLocks noChangeAspect="1"/>
                </p:cNvPicPr>
                <p:nvPr/>
              </p:nvPicPr>
              <p:blipFill rotWithShape="1">
                <a:blip r:embed="rId14">
                  <a:extLst>
                    <a:ext uri="{28A0092B-C50C-407E-A947-70E740481C1C}">
                      <a14:useLocalDpi xmlns:a14="http://schemas.microsoft.com/office/drawing/2010/main" val="0"/>
                    </a:ext>
                  </a:extLst>
                </a:blip>
                <a:srcRect t="21943" b="22049"/>
                <a:stretch/>
              </p:blipFill>
              <p:spPr>
                <a:xfrm>
                  <a:off x="3167623" y="5552617"/>
                  <a:ext cx="1306689" cy="731848"/>
                </a:xfrm>
                <a:prstGeom prst="rect">
                  <a:avLst/>
                </a:prstGeom>
              </p:spPr>
            </p:pic>
            <p:pic>
              <p:nvPicPr>
                <p:cNvPr id="177" name="Picture 1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04588" y="5553665"/>
                  <a:ext cx="1936784" cy="730800"/>
                </a:xfrm>
                <a:prstGeom prst="rect">
                  <a:avLst/>
                </a:prstGeom>
              </p:spPr>
            </p:pic>
            <p:pic>
              <p:nvPicPr>
                <p:cNvPr id="8" name="Picture 7">
                  <a:extLst>
                    <a:ext uri="{FF2B5EF4-FFF2-40B4-BE49-F238E27FC236}">
                      <a16:creationId xmlns:a16="http://schemas.microsoft.com/office/drawing/2014/main" id="{FC54D2DB-B2FE-4D14-A183-93EEB5C7558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34803" y="5552615"/>
                  <a:ext cx="2709294" cy="731849"/>
                </a:xfrm>
                <a:prstGeom prst="rect">
                  <a:avLst/>
                </a:prstGeom>
              </p:spPr>
            </p:pic>
          </p:grpSp>
        </p:grpSp>
      </p:grpSp>
    </p:spTree>
    <p:extLst>
      <p:ext uri="{BB962C8B-B14F-4D97-AF65-F5344CB8AC3E}">
        <p14:creationId xmlns:p14="http://schemas.microsoft.com/office/powerpoint/2010/main" val="308420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F9981FD-60CA-43D1-B9FB-F7754DA018B5}"/>
              </a:ext>
            </a:extLst>
          </p:cNvPr>
          <p:cNvGrpSpPr/>
          <p:nvPr/>
        </p:nvGrpSpPr>
        <p:grpSpPr>
          <a:xfrm>
            <a:off x="1182126" y="1300381"/>
            <a:ext cx="9827748" cy="4583056"/>
            <a:chOff x="1272953" y="1300381"/>
            <a:chExt cx="9827748" cy="4583056"/>
          </a:xfrm>
        </p:grpSpPr>
        <p:sp>
          <p:nvSpPr>
            <p:cNvPr id="3" name="Rectangle: Rounded Corners 2">
              <a:extLst>
                <a:ext uri="{FF2B5EF4-FFF2-40B4-BE49-F238E27FC236}">
                  <a16:creationId xmlns:a16="http://schemas.microsoft.com/office/drawing/2014/main" id="{1212A9ED-3905-4D72-BBBE-8C2F16FDFB75}"/>
                </a:ext>
              </a:extLst>
            </p:cNvPr>
            <p:cNvSpPr/>
            <p:nvPr/>
          </p:nvSpPr>
          <p:spPr>
            <a:xfrm>
              <a:off x="1375075" y="3987879"/>
              <a:ext cx="9502964" cy="258590"/>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 name="Group 3">
              <a:extLst>
                <a:ext uri="{FF2B5EF4-FFF2-40B4-BE49-F238E27FC236}">
                  <a16:creationId xmlns:a16="http://schemas.microsoft.com/office/drawing/2014/main" id="{92179D73-46BE-4A9C-AF7F-80DBF94C2B12}"/>
                </a:ext>
              </a:extLst>
            </p:cNvPr>
            <p:cNvGrpSpPr/>
            <p:nvPr/>
          </p:nvGrpSpPr>
          <p:grpSpPr>
            <a:xfrm>
              <a:off x="1934309" y="1300381"/>
              <a:ext cx="1776045" cy="2857671"/>
              <a:chOff x="1934309" y="947087"/>
              <a:chExt cx="1776045" cy="2857671"/>
            </a:xfrm>
          </p:grpSpPr>
          <p:sp>
            <p:nvSpPr>
              <p:cNvPr id="24" name="Rectangle 23">
                <a:extLst>
                  <a:ext uri="{FF2B5EF4-FFF2-40B4-BE49-F238E27FC236}">
                    <a16:creationId xmlns:a16="http://schemas.microsoft.com/office/drawing/2014/main" id="{B6FF0183-9014-4C45-AF76-D7E70409710B}"/>
                  </a:ext>
                </a:extLst>
              </p:cNvPr>
              <p:cNvSpPr/>
              <p:nvPr/>
            </p:nvSpPr>
            <p:spPr>
              <a:xfrm>
                <a:off x="2759905" y="2668761"/>
                <a:ext cx="113853" cy="6029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a16="http://schemas.microsoft.com/office/drawing/2014/main" id="{94288E20-5F8A-44C5-8DED-7544BBDA9F91}"/>
                  </a:ext>
                </a:extLst>
              </p:cNvPr>
              <p:cNvSpPr/>
              <p:nvPr/>
            </p:nvSpPr>
            <p:spPr>
              <a:xfrm>
                <a:off x="1934309" y="947087"/>
                <a:ext cx="1776045" cy="177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6" name="Group 25">
                <a:extLst>
                  <a:ext uri="{FF2B5EF4-FFF2-40B4-BE49-F238E27FC236}">
                    <a16:creationId xmlns:a16="http://schemas.microsoft.com/office/drawing/2014/main" id="{4D9B354F-78DE-4ADF-BC8C-B173EB7EC061}"/>
                  </a:ext>
                </a:extLst>
              </p:cNvPr>
              <p:cNvGrpSpPr/>
              <p:nvPr/>
            </p:nvGrpSpPr>
            <p:grpSpPr>
              <a:xfrm>
                <a:off x="2456832" y="3084758"/>
                <a:ext cx="720000" cy="720000"/>
                <a:chOff x="2351324" y="2435042"/>
                <a:chExt cx="720000" cy="720000"/>
              </a:xfrm>
            </p:grpSpPr>
            <p:sp>
              <p:nvSpPr>
                <p:cNvPr id="29" name="Oval 28">
                  <a:extLst>
                    <a:ext uri="{FF2B5EF4-FFF2-40B4-BE49-F238E27FC236}">
                      <a16:creationId xmlns:a16="http://schemas.microsoft.com/office/drawing/2014/main" id="{B4423908-741D-4D1D-B1A9-A9FA254410F4}"/>
                    </a:ext>
                  </a:extLst>
                </p:cNvPr>
                <p:cNvSpPr/>
                <p:nvPr/>
              </p:nvSpPr>
              <p:spPr>
                <a:xfrm>
                  <a:off x="2351324" y="2435042"/>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F91AF835-FBDE-432D-AC1B-4052E546780E}"/>
                    </a:ext>
                  </a:extLst>
                </p:cNvPr>
                <p:cNvSpPr/>
                <p:nvPr/>
              </p:nvSpPr>
              <p:spPr>
                <a:xfrm>
                  <a:off x="2440183" y="2523459"/>
                  <a:ext cx="542283" cy="5431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7" name="Oval 26">
                <a:extLst>
                  <a:ext uri="{FF2B5EF4-FFF2-40B4-BE49-F238E27FC236}">
                    <a16:creationId xmlns:a16="http://schemas.microsoft.com/office/drawing/2014/main" id="{DB1DF967-3D4D-4FC5-A012-768A8B812EDA}"/>
                  </a:ext>
                </a:extLst>
              </p:cNvPr>
              <p:cNvSpPr/>
              <p:nvPr/>
            </p:nvSpPr>
            <p:spPr>
              <a:xfrm>
                <a:off x="2048331" y="1060487"/>
                <a:ext cx="1548000" cy="1548000"/>
              </a:xfrm>
              <a:prstGeom prst="ellipse">
                <a:avLst/>
              </a:prstGeom>
              <a:solidFill>
                <a:schemeClr val="bg1"/>
              </a:solidFill>
              <a:ln>
                <a:noFill/>
              </a:ln>
              <a:effectLst>
                <a:outerShdw blurRad="63500" sx="109000" sy="109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70693234-1F17-4930-A84B-8FB8189A4701}"/>
                  </a:ext>
                </a:extLst>
              </p:cNvPr>
              <p:cNvSpPr txBox="1"/>
              <p:nvPr/>
            </p:nvSpPr>
            <p:spPr>
              <a:xfrm>
                <a:off x="2120979" y="1619043"/>
                <a:ext cx="1430969" cy="646331"/>
              </a:xfrm>
              <a:prstGeom prst="rect">
                <a:avLst/>
              </a:prstGeom>
              <a:noFill/>
            </p:spPr>
            <p:txBody>
              <a:bodyPr wrap="none" rtlCol="0">
                <a:spAutoFit/>
              </a:bodyPr>
              <a:lstStyle/>
              <a:p>
                <a:pPr algn="ctr"/>
                <a:r>
                  <a:rPr lang="en-IN" sz="2000" b="1" dirty="0">
                    <a:latin typeface="+mj-lt"/>
                  </a:rPr>
                  <a:t>Mastech 1.0</a:t>
                </a:r>
                <a:br>
                  <a:rPr lang="en-IN" sz="2000" b="1" dirty="0">
                    <a:latin typeface="+mj-lt"/>
                  </a:rPr>
                </a:br>
                <a:r>
                  <a:rPr lang="en-IN" sz="1600" dirty="0">
                    <a:latin typeface="+mj-lt"/>
                  </a:rPr>
                  <a:t>Pre-2016</a:t>
                </a:r>
                <a:endParaRPr lang="en-IN" sz="2000" b="1" dirty="0">
                  <a:latin typeface="+mj-lt"/>
                </a:endParaRPr>
              </a:p>
            </p:txBody>
          </p:sp>
        </p:grpSp>
        <p:grpSp>
          <p:nvGrpSpPr>
            <p:cNvPr id="5" name="Group 4">
              <a:extLst>
                <a:ext uri="{FF2B5EF4-FFF2-40B4-BE49-F238E27FC236}">
                  <a16:creationId xmlns:a16="http://schemas.microsoft.com/office/drawing/2014/main" id="{BF857B59-6738-45EF-B8EA-DF69C1EE1382}"/>
                </a:ext>
              </a:extLst>
            </p:cNvPr>
            <p:cNvGrpSpPr/>
            <p:nvPr/>
          </p:nvGrpSpPr>
          <p:grpSpPr>
            <a:xfrm>
              <a:off x="5238534" y="1300381"/>
              <a:ext cx="1776045" cy="2857671"/>
              <a:chOff x="5238534" y="947087"/>
              <a:chExt cx="1776045" cy="2857671"/>
            </a:xfrm>
          </p:grpSpPr>
          <p:sp>
            <p:nvSpPr>
              <p:cNvPr id="17" name="Rectangle 16">
                <a:extLst>
                  <a:ext uri="{FF2B5EF4-FFF2-40B4-BE49-F238E27FC236}">
                    <a16:creationId xmlns:a16="http://schemas.microsoft.com/office/drawing/2014/main" id="{45390462-9244-4B9E-AD92-6E72613B843A}"/>
                  </a:ext>
                </a:extLst>
              </p:cNvPr>
              <p:cNvSpPr/>
              <p:nvPr/>
            </p:nvSpPr>
            <p:spPr>
              <a:xfrm>
                <a:off x="6069631" y="2641577"/>
                <a:ext cx="113853" cy="6029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 name="Group 17">
                <a:extLst>
                  <a:ext uri="{FF2B5EF4-FFF2-40B4-BE49-F238E27FC236}">
                    <a16:creationId xmlns:a16="http://schemas.microsoft.com/office/drawing/2014/main" id="{44426252-5167-484E-B819-7C67B7B99070}"/>
                  </a:ext>
                </a:extLst>
              </p:cNvPr>
              <p:cNvGrpSpPr/>
              <p:nvPr/>
            </p:nvGrpSpPr>
            <p:grpSpPr>
              <a:xfrm>
                <a:off x="5766557" y="3084758"/>
                <a:ext cx="720000" cy="720000"/>
                <a:chOff x="5857996" y="2435042"/>
                <a:chExt cx="720000" cy="720000"/>
              </a:xfrm>
            </p:grpSpPr>
            <p:sp>
              <p:nvSpPr>
                <p:cNvPr id="22" name="Oval 21">
                  <a:extLst>
                    <a:ext uri="{FF2B5EF4-FFF2-40B4-BE49-F238E27FC236}">
                      <a16:creationId xmlns:a16="http://schemas.microsoft.com/office/drawing/2014/main" id="{671F6153-4700-4880-B2A6-3DA1685CBAF2}"/>
                    </a:ext>
                  </a:extLst>
                </p:cNvPr>
                <p:cNvSpPr/>
                <p:nvPr/>
              </p:nvSpPr>
              <p:spPr>
                <a:xfrm>
                  <a:off x="5857996" y="2435042"/>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87C958D2-2DF9-432A-B865-BFEFFB8645D4}"/>
                    </a:ext>
                  </a:extLst>
                </p:cNvPr>
                <p:cNvSpPr/>
                <p:nvPr/>
              </p:nvSpPr>
              <p:spPr>
                <a:xfrm>
                  <a:off x="5946855" y="2523459"/>
                  <a:ext cx="542283" cy="5431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9" name="Oval 18">
                <a:extLst>
                  <a:ext uri="{FF2B5EF4-FFF2-40B4-BE49-F238E27FC236}">
                    <a16:creationId xmlns:a16="http://schemas.microsoft.com/office/drawing/2014/main" id="{E265987F-82A1-4780-B019-B97589856FC5}"/>
                  </a:ext>
                </a:extLst>
              </p:cNvPr>
              <p:cNvSpPr/>
              <p:nvPr/>
            </p:nvSpPr>
            <p:spPr>
              <a:xfrm>
                <a:off x="5238534" y="947087"/>
                <a:ext cx="1776045" cy="177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7080780B-164D-49EA-9D13-968FEC4E021D}"/>
                  </a:ext>
                </a:extLst>
              </p:cNvPr>
              <p:cNvSpPr/>
              <p:nvPr/>
            </p:nvSpPr>
            <p:spPr>
              <a:xfrm>
                <a:off x="5352556" y="1060487"/>
                <a:ext cx="1548000" cy="1548000"/>
              </a:xfrm>
              <a:prstGeom prst="ellipse">
                <a:avLst/>
              </a:prstGeom>
              <a:solidFill>
                <a:schemeClr val="bg1"/>
              </a:solidFill>
              <a:ln>
                <a:noFill/>
              </a:ln>
              <a:effectLst>
                <a:outerShdw blurRad="63500" sx="109000" sy="109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D9EA3728-728F-44E2-A661-3AE00871C50D}"/>
                  </a:ext>
                </a:extLst>
              </p:cNvPr>
              <p:cNvSpPr txBox="1"/>
              <p:nvPr/>
            </p:nvSpPr>
            <p:spPr>
              <a:xfrm>
                <a:off x="5425204" y="1619042"/>
                <a:ext cx="1430969" cy="646331"/>
              </a:xfrm>
              <a:prstGeom prst="rect">
                <a:avLst/>
              </a:prstGeom>
              <a:noFill/>
            </p:spPr>
            <p:txBody>
              <a:bodyPr wrap="none" rtlCol="0">
                <a:spAutoFit/>
              </a:bodyPr>
              <a:lstStyle/>
              <a:p>
                <a:pPr algn="ctr"/>
                <a:r>
                  <a:rPr lang="en-IN" sz="2000" b="1" dirty="0">
                    <a:latin typeface="+mj-lt"/>
                  </a:rPr>
                  <a:t>Mastech 1.5</a:t>
                </a:r>
                <a:br>
                  <a:rPr lang="en-IN" sz="2000" b="1" dirty="0">
                    <a:latin typeface="+mj-lt"/>
                  </a:rPr>
                </a:br>
                <a:r>
                  <a:rPr lang="en-IN" sz="1600" dirty="0">
                    <a:latin typeface="+mj-lt"/>
                  </a:rPr>
                  <a:t>2016</a:t>
                </a:r>
                <a:endParaRPr lang="en-IN" sz="2000" dirty="0">
                  <a:latin typeface="+mj-lt"/>
                </a:endParaRPr>
              </a:p>
            </p:txBody>
          </p:sp>
        </p:grpSp>
        <p:sp>
          <p:nvSpPr>
            <p:cNvPr id="6" name="TextBox 5">
              <a:extLst>
                <a:ext uri="{FF2B5EF4-FFF2-40B4-BE49-F238E27FC236}">
                  <a16:creationId xmlns:a16="http://schemas.microsoft.com/office/drawing/2014/main" id="{2F69A177-A008-42B9-9178-28F79ACF90F0}"/>
                </a:ext>
              </a:extLst>
            </p:cNvPr>
            <p:cNvSpPr txBox="1"/>
            <p:nvPr/>
          </p:nvSpPr>
          <p:spPr>
            <a:xfrm>
              <a:off x="1272953" y="4380461"/>
              <a:ext cx="3087756" cy="938719"/>
            </a:xfrm>
            <a:prstGeom prst="rect">
              <a:avLst/>
            </a:prstGeom>
            <a:noFill/>
          </p:spPr>
          <p:txBody>
            <a:bodyPr wrap="square" rtlCol="0">
              <a:spAutoFit/>
            </a:bodyPr>
            <a:lstStyle/>
            <a:p>
              <a:pPr algn="ctr">
                <a:lnSpc>
                  <a:spcPts val="2200"/>
                </a:lnSpc>
              </a:pPr>
              <a:r>
                <a:rPr lang="en-IN" sz="1600" dirty="0">
                  <a:latin typeface="+mj-lt"/>
                </a:rPr>
                <a:t>Maintained consistent growth as a premier IT staffing company </a:t>
              </a:r>
              <a:br>
                <a:rPr lang="en-IN" sz="1600" dirty="0">
                  <a:latin typeface="+mj-lt"/>
                </a:rPr>
              </a:br>
              <a:r>
                <a:rPr lang="en-IN" sz="1600" dirty="0">
                  <a:latin typeface="+mj-lt"/>
                </a:rPr>
                <a:t>in the U.S.</a:t>
              </a:r>
            </a:p>
          </p:txBody>
        </p:sp>
        <p:sp>
          <p:nvSpPr>
            <p:cNvPr id="7" name="TextBox 6">
              <a:extLst>
                <a:ext uri="{FF2B5EF4-FFF2-40B4-BE49-F238E27FC236}">
                  <a16:creationId xmlns:a16="http://schemas.microsoft.com/office/drawing/2014/main" id="{B62427D1-5754-41A7-AB68-A3319FD35C79}"/>
                </a:ext>
              </a:extLst>
            </p:cNvPr>
            <p:cNvSpPr txBox="1"/>
            <p:nvPr/>
          </p:nvSpPr>
          <p:spPr>
            <a:xfrm>
              <a:off x="4522180" y="4380461"/>
              <a:ext cx="3087756" cy="1502976"/>
            </a:xfrm>
            <a:prstGeom prst="rect">
              <a:avLst/>
            </a:prstGeom>
            <a:noFill/>
          </p:spPr>
          <p:txBody>
            <a:bodyPr wrap="square" rtlCol="0">
              <a:spAutoFit/>
            </a:bodyPr>
            <a:lstStyle/>
            <a:p>
              <a:pPr algn="ctr">
                <a:lnSpc>
                  <a:spcPts val="2200"/>
                </a:lnSpc>
              </a:pPr>
              <a:r>
                <a:rPr lang="en-IN" sz="1600" dirty="0">
                  <a:latin typeface="+mj-lt"/>
                </a:rPr>
                <a:t>Rebranded as </a:t>
              </a:r>
              <a:br>
                <a:rPr lang="en-IN" sz="1600" dirty="0">
                  <a:latin typeface="+mj-lt"/>
                </a:rPr>
              </a:br>
              <a:r>
                <a:rPr lang="en-IN" sz="1600" dirty="0">
                  <a:latin typeface="+mj-lt"/>
                </a:rPr>
                <a:t>Mastech Digital, with recast services, a focus on digital staffing, and the introduction of digital transformation services</a:t>
              </a:r>
            </a:p>
          </p:txBody>
        </p:sp>
        <p:sp>
          <p:nvSpPr>
            <p:cNvPr id="8" name="TextBox 7">
              <a:extLst>
                <a:ext uri="{FF2B5EF4-FFF2-40B4-BE49-F238E27FC236}">
                  <a16:creationId xmlns:a16="http://schemas.microsoft.com/office/drawing/2014/main" id="{62EA3931-D9DA-43BE-A137-4F5CAFEF4E55}"/>
                </a:ext>
              </a:extLst>
            </p:cNvPr>
            <p:cNvSpPr txBox="1"/>
            <p:nvPr/>
          </p:nvSpPr>
          <p:spPr>
            <a:xfrm>
              <a:off x="7771408" y="4380461"/>
              <a:ext cx="3329293" cy="1220847"/>
            </a:xfrm>
            <a:prstGeom prst="rect">
              <a:avLst/>
            </a:prstGeom>
            <a:noFill/>
          </p:spPr>
          <p:txBody>
            <a:bodyPr wrap="square" rtlCol="0">
              <a:spAutoFit/>
            </a:bodyPr>
            <a:lstStyle/>
            <a:p>
              <a:pPr algn="ctr">
                <a:lnSpc>
                  <a:spcPts val="2200"/>
                </a:lnSpc>
              </a:pPr>
              <a:r>
                <a:rPr lang="en-IN" sz="1600" dirty="0">
                  <a:latin typeface="+mj-lt"/>
                </a:rPr>
                <a:t>Transformed Mastech Digital into a digital technologies company with deep capabilities in Data </a:t>
              </a:r>
              <a:br>
                <a:rPr lang="en-IN" sz="1600" dirty="0">
                  <a:latin typeface="+mj-lt"/>
                </a:rPr>
              </a:br>
              <a:r>
                <a:rPr lang="en-IN" sz="1600" dirty="0">
                  <a:latin typeface="+mj-lt"/>
                </a:rPr>
                <a:t>Management and Analytics</a:t>
              </a:r>
            </a:p>
          </p:txBody>
        </p:sp>
        <p:grpSp>
          <p:nvGrpSpPr>
            <p:cNvPr id="9" name="Group 8">
              <a:extLst>
                <a:ext uri="{FF2B5EF4-FFF2-40B4-BE49-F238E27FC236}">
                  <a16:creationId xmlns:a16="http://schemas.microsoft.com/office/drawing/2014/main" id="{F21B6DDC-E5B8-412D-B907-8142FB690A02}"/>
                </a:ext>
              </a:extLst>
            </p:cNvPr>
            <p:cNvGrpSpPr/>
            <p:nvPr/>
          </p:nvGrpSpPr>
          <p:grpSpPr>
            <a:xfrm>
              <a:off x="8542759" y="1300381"/>
              <a:ext cx="1776045" cy="2857671"/>
              <a:chOff x="5238534" y="947087"/>
              <a:chExt cx="1776045" cy="2857671"/>
            </a:xfrm>
          </p:grpSpPr>
          <p:sp>
            <p:nvSpPr>
              <p:cNvPr id="10" name="Rectangle 9">
                <a:extLst>
                  <a:ext uri="{FF2B5EF4-FFF2-40B4-BE49-F238E27FC236}">
                    <a16:creationId xmlns:a16="http://schemas.microsoft.com/office/drawing/2014/main" id="{7E1A2CBD-2602-47E5-A7DA-8B891C0D8A50}"/>
                  </a:ext>
                </a:extLst>
              </p:cNvPr>
              <p:cNvSpPr/>
              <p:nvPr/>
            </p:nvSpPr>
            <p:spPr>
              <a:xfrm>
                <a:off x="6069631" y="2641577"/>
                <a:ext cx="113853" cy="60295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E231FC05-664B-4542-BA76-6CC3EE160A5E}"/>
                  </a:ext>
                </a:extLst>
              </p:cNvPr>
              <p:cNvGrpSpPr/>
              <p:nvPr/>
            </p:nvGrpSpPr>
            <p:grpSpPr>
              <a:xfrm>
                <a:off x="5766557" y="3084758"/>
                <a:ext cx="720000" cy="720000"/>
                <a:chOff x="5857996" y="2435042"/>
                <a:chExt cx="720000" cy="720000"/>
              </a:xfrm>
            </p:grpSpPr>
            <p:sp>
              <p:nvSpPr>
                <p:cNvPr id="15" name="Oval 14">
                  <a:extLst>
                    <a:ext uri="{FF2B5EF4-FFF2-40B4-BE49-F238E27FC236}">
                      <a16:creationId xmlns:a16="http://schemas.microsoft.com/office/drawing/2014/main" id="{357F20E7-7259-44EE-ADE4-A6F85B469945}"/>
                    </a:ext>
                  </a:extLst>
                </p:cNvPr>
                <p:cNvSpPr/>
                <p:nvPr/>
              </p:nvSpPr>
              <p:spPr>
                <a:xfrm>
                  <a:off x="5857996" y="2435042"/>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60281130-A7A5-4C13-9546-1B503589AAEB}"/>
                    </a:ext>
                  </a:extLst>
                </p:cNvPr>
                <p:cNvSpPr/>
                <p:nvPr/>
              </p:nvSpPr>
              <p:spPr>
                <a:xfrm>
                  <a:off x="5946855" y="2523459"/>
                  <a:ext cx="542283" cy="54316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2" name="Oval 11">
                <a:extLst>
                  <a:ext uri="{FF2B5EF4-FFF2-40B4-BE49-F238E27FC236}">
                    <a16:creationId xmlns:a16="http://schemas.microsoft.com/office/drawing/2014/main" id="{BD94C546-6D50-4D4D-8A1D-4AF18F0366EF}"/>
                  </a:ext>
                </a:extLst>
              </p:cNvPr>
              <p:cNvSpPr/>
              <p:nvPr/>
            </p:nvSpPr>
            <p:spPr>
              <a:xfrm>
                <a:off x="5238534" y="947087"/>
                <a:ext cx="1776045" cy="17748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Oval 12">
                <a:extLst>
                  <a:ext uri="{FF2B5EF4-FFF2-40B4-BE49-F238E27FC236}">
                    <a16:creationId xmlns:a16="http://schemas.microsoft.com/office/drawing/2014/main" id="{2CA284FB-8FD6-4A34-9C49-958960A9463B}"/>
                  </a:ext>
                </a:extLst>
              </p:cNvPr>
              <p:cNvSpPr/>
              <p:nvPr/>
            </p:nvSpPr>
            <p:spPr>
              <a:xfrm>
                <a:off x="5352556" y="1060487"/>
                <a:ext cx="1548000" cy="1548000"/>
              </a:xfrm>
              <a:prstGeom prst="ellipse">
                <a:avLst/>
              </a:prstGeom>
              <a:solidFill>
                <a:schemeClr val="bg1"/>
              </a:solidFill>
              <a:ln>
                <a:noFill/>
              </a:ln>
              <a:effectLst>
                <a:outerShdw blurRad="635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DEBDB56C-9597-4E4C-91D7-B4E436969EC3}"/>
                  </a:ext>
                </a:extLst>
              </p:cNvPr>
              <p:cNvSpPr txBox="1"/>
              <p:nvPr/>
            </p:nvSpPr>
            <p:spPr>
              <a:xfrm>
                <a:off x="5425204" y="1619042"/>
                <a:ext cx="1430969" cy="646331"/>
              </a:xfrm>
              <a:prstGeom prst="rect">
                <a:avLst/>
              </a:prstGeom>
              <a:noFill/>
            </p:spPr>
            <p:txBody>
              <a:bodyPr wrap="none" rtlCol="0">
                <a:spAutoFit/>
              </a:bodyPr>
              <a:lstStyle/>
              <a:p>
                <a:pPr algn="ctr"/>
                <a:r>
                  <a:rPr lang="en-IN" sz="2000" b="1" dirty="0">
                    <a:latin typeface="+mj-lt"/>
                  </a:rPr>
                  <a:t>Mastech 2.0</a:t>
                </a:r>
                <a:br>
                  <a:rPr lang="en-IN" sz="2000" b="1" dirty="0">
                    <a:latin typeface="+mj-lt"/>
                  </a:rPr>
                </a:br>
                <a:r>
                  <a:rPr lang="en-IN" sz="1600" dirty="0">
                    <a:latin typeface="+mj-lt"/>
                  </a:rPr>
                  <a:t>2018</a:t>
                </a:r>
                <a:endParaRPr lang="en-IN" sz="2000" b="1" dirty="0">
                  <a:latin typeface="+mj-lt"/>
                </a:endParaRPr>
              </a:p>
            </p:txBody>
          </p:sp>
        </p:grpSp>
      </p:grpSp>
      <p:sp>
        <p:nvSpPr>
          <p:cNvPr id="31" name="Shape 118">
            <a:extLst>
              <a:ext uri="{FF2B5EF4-FFF2-40B4-BE49-F238E27FC236}">
                <a16:creationId xmlns:a16="http://schemas.microsoft.com/office/drawing/2014/main" id="{8E88D9A1-5406-4E3E-BA9D-9E23DD63454C}"/>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Our Transformation Journey</a:t>
            </a:r>
          </a:p>
        </p:txBody>
      </p:sp>
      <p:cxnSp>
        <p:nvCxnSpPr>
          <p:cNvPr id="32" name="Shape 155">
            <a:extLst>
              <a:ext uri="{FF2B5EF4-FFF2-40B4-BE49-F238E27FC236}">
                <a16:creationId xmlns:a16="http://schemas.microsoft.com/office/drawing/2014/main" id="{4F50D7E5-FF31-4B6B-A251-BCBC3E1DAC41}"/>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spTree>
    <p:extLst>
      <p:ext uri="{BB962C8B-B14F-4D97-AF65-F5344CB8AC3E}">
        <p14:creationId xmlns:p14="http://schemas.microsoft.com/office/powerpoint/2010/main" val="1485060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Offerings</a:t>
            </a:r>
          </a:p>
        </p:txBody>
      </p:sp>
      <p:cxnSp>
        <p:nvCxnSpPr>
          <p:cNvPr id="155" name="Shape 155"/>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sp>
        <p:nvSpPr>
          <p:cNvPr id="125" name="Shape 184"/>
          <p:cNvSpPr txBox="1">
            <a:spLocks/>
          </p:cNvSpPr>
          <p:nvPr/>
        </p:nvSpPr>
        <p:spPr>
          <a:xfrm>
            <a:off x="799165" y="2681725"/>
            <a:ext cx="10810943" cy="1173612"/>
          </a:xfrm>
          <a:prstGeom prst="rect">
            <a:avLst/>
          </a:prstGeom>
        </p:spPr>
        <p:txBody>
          <a:bodyPr vert="horz"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200" b="1" dirty="0">
                <a:solidFill>
                  <a:schemeClr val="tx1">
                    <a:lumMod val="75000"/>
                    <a:lumOff val="25000"/>
                  </a:schemeClr>
                </a:solidFill>
                <a:latin typeface="+mj-lt"/>
              </a:rPr>
              <a:t>Digital Staffing</a:t>
            </a:r>
          </a:p>
          <a:p>
            <a:pPr marL="0" indent="0" algn="ctr">
              <a:lnSpc>
                <a:spcPct val="150000"/>
              </a:lnSpc>
              <a:buNone/>
            </a:pPr>
            <a:r>
              <a:rPr lang="en-US" sz="1800" dirty="0">
                <a:solidFill>
                  <a:schemeClr val="tx1">
                    <a:lumMod val="75000"/>
                    <a:lumOff val="25000"/>
                  </a:schemeClr>
                </a:solidFill>
                <a:latin typeface="+mj-lt"/>
              </a:rPr>
              <a:t>Social | Mobility | Analytics | Cloud | Automation</a:t>
            </a:r>
            <a:endParaRPr lang="en-IN" sz="1800" dirty="0">
              <a:solidFill>
                <a:schemeClr val="tx1">
                  <a:lumMod val="75000"/>
                  <a:lumOff val="25000"/>
                </a:schemeClr>
              </a:solidFill>
              <a:latin typeface="+mj-lt"/>
            </a:endParaRPr>
          </a:p>
        </p:txBody>
      </p:sp>
      <p:grpSp>
        <p:nvGrpSpPr>
          <p:cNvPr id="127" name="Group 126"/>
          <p:cNvGrpSpPr/>
          <p:nvPr/>
        </p:nvGrpSpPr>
        <p:grpSpPr>
          <a:xfrm>
            <a:off x="799165" y="3969393"/>
            <a:ext cx="10810943" cy="2224219"/>
            <a:chOff x="799166" y="2108447"/>
            <a:chExt cx="10810943" cy="2224219"/>
          </a:xfrm>
        </p:grpSpPr>
        <p:cxnSp>
          <p:nvCxnSpPr>
            <p:cNvPr id="128" name="Straight Connector 127"/>
            <p:cNvCxnSpPr/>
            <p:nvPr/>
          </p:nvCxnSpPr>
          <p:spPr>
            <a:xfrm>
              <a:off x="4421607" y="2235026"/>
              <a:ext cx="3657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0" name="Shape 184"/>
            <p:cNvSpPr txBox="1">
              <a:spLocks/>
            </p:cNvSpPr>
            <p:nvPr/>
          </p:nvSpPr>
          <p:spPr>
            <a:xfrm>
              <a:off x="799166" y="2108447"/>
              <a:ext cx="10810943" cy="2224219"/>
            </a:xfrm>
            <a:prstGeom prst="rect">
              <a:avLst/>
            </a:prstGeom>
          </p:spPr>
          <p:txBody>
            <a:bodyPr vert="horz"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200" b="1" dirty="0">
                  <a:solidFill>
                    <a:schemeClr val="tx1">
                      <a:lumMod val="75000"/>
                      <a:lumOff val="25000"/>
                    </a:schemeClr>
                  </a:solidFill>
                  <a:latin typeface="+mj-lt"/>
                </a:rPr>
                <a:t>Mainstream Technology Staffing</a:t>
              </a:r>
            </a:p>
            <a:p>
              <a:pPr marL="0" indent="0" algn="ctr">
                <a:lnSpc>
                  <a:spcPct val="150000"/>
                </a:lnSpc>
                <a:buNone/>
              </a:pPr>
              <a:r>
                <a:rPr lang="en-US" sz="1800" dirty="0">
                  <a:solidFill>
                    <a:schemeClr val="tx1">
                      <a:lumMod val="75000"/>
                      <a:lumOff val="25000"/>
                    </a:schemeClr>
                  </a:solidFill>
                  <a:latin typeface="+mj-lt"/>
                </a:rPr>
                <a:t>Mainframes | Databases | Middleware | Enterprise Systems | </a:t>
              </a:r>
              <a:r>
                <a:rPr lang="en-US" sz="1800" dirty="0" err="1">
                  <a:solidFill>
                    <a:schemeClr val="tx1">
                      <a:lumMod val="75000"/>
                      <a:lumOff val="25000"/>
                    </a:schemeClr>
                  </a:solidFill>
                  <a:latin typeface="+mj-lt"/>
                </a:rPr>
                <a:t>SoA</a:t>
              </a:r>
              <a:r>
                <a:rPr lang="en-US" sz="1800" dirty="0">
                  <a:solidFill>
                    <a:schemeClr val="tx1">
                      <a:lumMod val="75000"/>
                      <a:lumOff val="25000"/>
                    </a:schemeClr>
                  </a:solidFill>
                  <a:latin typeface="+mj-lt"/>
                </a:rPr>
                <a:t> and Web Services | </a:t>
              </a:r>
              <a:br>
                <a:rPr lang="en-US" sz="1800" dirty="0">
                  <a:solidFill>
                    <a:schemeClr val="tx1">
                      <a:lumMod val="75000"/>
                      <a:lumOff val="25000"/>
                    </a:schemeClr>
                  </a:solidFill>
                  <a:latin typeface="+mj-lt"/>
                </a:rPr>
              </a:br>
              <a:r>
                <a:rPr lang="en-US" sz="1800" dirty="0">
                  <a:solidFill>
                    <a:schemeClr val="tx1">
                      <a:lumMod val="75000"/>
                      <a:lumOff val="25000"/>
                    </a:schemeClr>
                  </a:solidFill>
                  <a:latin typeface="+mj-lt"/>
                </a:rPr>
                <a:t>Data Warehousing | Verification and Validation | IT Administration | IT Helpdesk and Support </a:t>
              </a:r>
              <a:br>
                <a:rPr lang="en-US" sz="1800" dirty="0">
                  <a:solidFill>
                    <a:schemeClr val="tx1">
                      <a:lumMod val="75000"/>
                      <a:lumOff val="25000"/>
                    </a:schemeClr>
                  </a:solidFill>
                  <a:latin typeface="+mj-lt"/>
                </a:rPr>
              </a:br>
              <a:r>
                <a:rPr lang="en-US" sz="1800" dirty="0">
                  <a:solidFill>
                    <a:schemeClr val="tx1">
                      <a:lumMod val="75000"/>
                      <a:lumOff val="25000"/>
                    </a:schemeClr>
                  </a:solidFill>
                  <a:latin typeface="+mj-lt"/>
                </a:rPr>
                <a:t>Business Analysis | Project Management| Microsoft | Open-source Technologies</a:t>
              </a:r>
            </a:p>
          </p:txBody>
        </p:sp>
      </p:grpSp>
      <p:grpSp>
        <p:nvGrpSpPr>
          <p:cNvPr id="17" name="Group 16"/>
          <p:cNvGrpSpPr/>
          <p:nvPr/>
        </p:nvGrpSpPr>
        <p:grpSpPr>
          <a:xfrm>
            <a:off x="800934" y="866187"/>
            <a:ext cx="10810943" cy="1718113"/>
            <a:chOff x="800934" y="4668166"/>
            <a:chExt cx="10810943" cy="1718113"/>
          </a:xfrm>
        </p:grpSpPr>
        <p:cxnSp>
          <p:nvCxnSpPr>
            <p:cNvPr id="18" name="Straight Connector 17"/>
            <p:cNvCxnSpPr/>
            <p:nvPr/>
          </p:nvCxnSpPr>
          <p:spPr>
            <a:xfrm>
              <a:off x="4377605" y="6386279"/>
              <a:ext cx="36576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00934" y="4668166"/>
              <a:ext cx="10810943" cy="1592700"/>
              <a:chOff x="800934" y="4824582"/>
              <a:chExt cx="10810943" cy="1592700"/>
            </a:xfrm>
          </p:grpSpPr>
          <p:sp>
            <p:nvSpPr>
              <p:cNvPr id="20" name="Shape 184"/>
              <p:cNvSpPr txBox="1">
                <a:spLocks/>
              </p:cNvSpPr>
              <p:nvPr/>
            </p:nvSpPr>
            <p:spPr>
              <a:xfrm>
                <a:off x="800934" y="4824582"/>
                <a:ext cx="10810943" cy="1592700"/>
              </a:xfrm>
              <a:prstGeom prst="rect">
                <a:avLst/>
              </a:prstGeom>
            </p:spPr>
            <p:txBody>
              <a:bodyPr vert="horz"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200" b="1" dirty="0">
                    <a:solidFill>
                      <a:schemeClr val="tx1">
                        <a:lumMod val="75000"/>
                        <a:lumOff val="25000"/>
                      </a:schemeClr>
                    </a:solidFill>
                    <a:latin typeface="+mj-lt"/>
                  </a:rPr>
                  <a:t>Digital Transformation Services</a:t>
                </a:r>
              </a:p>
              <a:p>
                <a:pPr marL="0" indent="0" algn="ctr">
                  <a:lnSpc>
                    <a:spcPct val="150000"/>
                  </a:lnSpc>
                  <a:buNone/>
                </a:pPr>
                <a:r>
                  <a:rPr lang="en-US" sz="1800" dirty="0">
                    <a:solidFill>
                      <a:schemeClr val="tx1">
                        <a:lumMod val="75000"/>
                        <a:lumOff val="25000"/>
                      </a:schemeClr>
                    </a:solidFill>
                    <a:latin typeface="+mj-lt"/>
                  </a:rPr>
                  <a:t>Data Management &amp; Analytics | Cloud CRM | Enterprise Efficiency | Digital Learning Services</a:t>
                </a:r>
                <a:br>
                  <a:rPr lang="en-US" sz="1800" dirty="0">
                    <a:solidFill>
                      <a:schemeClr val="tx1">
                        <a:lumMod val="75000"/>
                        <a:lumOff val="25000"/>
                      </a:schemeClr>
                    </a:solidFill>
                    <a:latin typeface="+mj-lt"/>
                  </a:rPr>
                </a:br>
                <a:r>
                  <a:rPr lang="en-US" sz="2200" dirty="0">
                    <a:solidFill>
                      <a:schemeClr val="tx1">
                        <a:lumMod val="75000"/>
                        <a:lumOff val="25000"/>
                      </a:schemeClr>
                    </a:solidFill>
                    <a:latin typeface="+mj-lt"/>
                  </a:rPr>
                  <a:t>  </a:t>
                </a:r>
                <a:endParaRPr lang="en-IN" sz="2200" dirty="0">
                  <a:solidFill>
                    <a:schemeClr val="tx1">
                      <a:lumMod val="75000"/>
                      <a:lumOff val="25000"/>
                    </a:schemeClr>
                  </a:solidFill>
                  <a:latin typeface="+mj-lt"/>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84183" y="5839426"/>
                <a:ext cx="642366" cy="44988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38138" y="5897495"/>
                <a:ext cx="1144262" cy="333743"/>
              </a:xfrm>
              <a:prstGeom prst="rect">
                <a:avLst/>
              </a:prstGeom>
            </p:spPr>
          </p:pic>
        </p:gr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8661" y="1910065"/>
            <a:ext cx="1485394" cy="391812"/>
          </a:xfrm>
          <a:prstGeom prst="rect">
            <a:avLst/>
          </a:prstGeom>
        </p:spPr>
      </p:pic>
      <p:pic>
        <p:nvPicPr>
          <p:cNvPr id="1028" name="Picture 4" descr="Related image">
            <a:extLst>
              <a:ext uri="{FF2B5EF4-FFF2-40B4-BE49-F238E27FC236}">
                <a16:creationId xmlns:a16="http://schemas.microsoft.com/office/drawing/2014/main" id="{245A392F-7520-4CAE-A3AD-734D3C10BF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453" t="21026" r="33727" b="37180"/>
          <a:stretch/>
        </p:blipFill>
        <p:spPr bwMode="auto">
          <a:xfrm>
            <a:off x="9030247" y="1869543"/>
            <a:ext cx="422984" cy="43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05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Related image">
            <a:extLst>
              <a:ext uri="{FF2B5EF4-FFF2-40B4-BE49-F238E27FC236}">
                <a16:creationId xmlns:a16="http://schemas.microsoft.com/office/drawing/2014/main" id="{29186F51-6E57-490A-A9AD-48D93F8C392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1666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CFF7FC6-A96C-4BBD-90D9-264240EA7B29}"/>
              </a:ext>
            </a:extLst>
          </p:cNvPr>
          <p:cNvGrpSpPr/>
          <p:nvPr/>
        </p:nvGrpSpPr>
        <p:grpSpPr>
          <a:xfrm>
            <a:off x="7014950" y="972408"/>
            <a:ext cx="4244453" cy="4913194"/>
            <a:chOff x="7014950" y="972408"/>
            <a:chExt cx="4244453" cy="4913194"/>
          </a:xfrm>
        </p:grpSpPr>
        <p:grpSp>
          <p:nvGrpSpPr>
            <p:cNvPr id="5" name="Group 4">
              <a:extLst>
                <a:ext uri="{FF2B5EF4-FFF2-40B4-BE49-F238E27FC236}">
                  <a16:creationId xmlns:a16="http://schemas.microsoft.com/office/drawing/2014/main" id="{0B32D11A-A224-4F21-90AD-772C60AC34EB}"/>
                </a:ext>
              </a:extLst>
            </p:cNvPr>
            <p:cNvGrpSpPr/>
            <p:nvPr/>
          </p:nvGrpSpPr>
          <p:grpSpPr>
            <a:xfrm>
              <a:off x="7014950" y="972408"/>
              <a:ext cx="4244453" cy="4913194"/>
              <a:chOff x="7014950" y="972408"/>
              <a:chExt cx="4244453" cy="4913194"/>
            </a:xfrm>
          </p:grpSpPr>
          <p:sp>
            <p:nvSpPr>
              <p:cNvPr id="2" name="Rectangle 1">
                <a:extLst>
                  <a:ext uri="{FF2B5EF4-FFF2-40B4-BE49-F238E27FC236}">
                    <a16:creationId xmlns:a16="http://schemas.microsoft.com/office/drawing/2014/main" id="{54FCB5C2-F4AF-4576-B179-C08F964C312B}"/>
                  </a:ext>
                </a:extLst>
              </p:cNvPr>
              <p:cNvSpPr/>
              <p:nvPr/>
            </p:nvSpPr>
            <p:spPr>
              <a:xfrm>
                <a:off x="7014950" y="972408"/>
                <a:ext cx="4244453" cy="491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7" name="Rectangle 6">
                <a:extLst>
                  <a:ext uri="{FF2B5EF4-FFF2-40B4-BE49-F238E27FC236}">
                    <a16:creationId xmlns:a16="http://schemas.microsoft.com/office/drawing/2014/main" id="{033341DF-FCC4-4714-A809-68F83E069D51}"/>
                  </a:ext>
                </a:extLst>
              </p:cNvPr>
              <p:cNvSpPr/>
              <p:nvPr/>
            </p:nvSpPr>
            <p:spPr>
              <a:xfrm>
                <a:off x="7171898" y="1115709"/>
                <a:ext cx="3930556" cy="46265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grpSp>
        <p:sp>
          <p:nvSpPr>
            <p:cNvPr id="3" name="TextBox 2">
              <a:extLst>
                <a:ext uri="{FF2B5EF4-FFF2-40B4-BE49-F238E27FC236}">
                  <a16:creationId xmlns:a16="http://schemas.microsoft.com/office/drawing/2014/main" id="{CA5C5545-25ED-4602-9A8E-26BF488CD5DE}"/>
                </a:ext>
              </a:extLst>
            </p:cNvPr>
            <p:cNvSpPr txBox="1"/>
            <p:nvPr/>
          </p:nvSpPr>
          <p:spPr>
            <a:xfrm>
              <a:off x="7294729" y="1241946"/>
              <a:ext cx="3684895" cy="3908762"/>
            </a:xfrm>
            <a:prstGeom prst="rect">
              <a:avLst/>
            </a:prstGeom>
            <a:noFill/>
          </p:spPr>
          <p:txBody>
            <a:bodyPr wrap="square" rtlCol="0">
              <a:spAutoFit/>
            </a:bodyPr>
            <a:lstStyle/>
            <a:p>
              <a:pPr algn="ctr"/>
              <a:r>
                <a:rPr lang="en-US" sz="4000" b="1" dirty="0">
                  <a:solidFill>
                    <a:schemeClr val="accent2"/>
                  </a:solidFill>
                  <a:latin typeface="+mj-lt"/>
                </a:rPr>
                <a:t>Data Management &amp; Analytics</a:t>
              </a:r>
              <a:endParaRPr lang="en-US" sz="3200" b="1" dirty="0">
                <a:solidFill>
                  <a:schemeClr val="accent2"/>
                </a:solidFill>
                <a:latin typeface="+mj-lt"/>
              </a:endParaRPr>
            </a:p>
            <a:p>
              <a:pPr algn="ctr"/>
              <a:endParaRPr lang="en-US" sz="3200" b="1" dirty="0">
                <a:solidFill>
                  <a:schemeClr val="accent2"/>
                </a:solidFill>
                <a:latin typeface="+mj-lt"/>
              </a:endParaRPr>
            </a:p>
            <a:p>
              <a:pPr algn="ctr"/>
              <a:r>
                <a:rPr lang="en-US" sz="2400" dirty="0">
                  <a:solidFill>
                    <a:schemeClr val="tx1">
                      <a:lumMod val="75000"/>
                      <a:lumOff val="25000"/>
                    </a:schemeClr>
                  </a:solidFill>
                  <a:latin typeface="+mj-lt"/>
                </a:rPr>
                <a:t>Optimize the value of your enterprise data assets through our information management offerings</a:t>
              </a:r>
              <a:endParaRPr lang="en-US" dirty="0">
                <a:solidFill>
                  <a:schemeClr val="tx1">
                    <a:lumMod val="75000"/>
                    <a:lumOff val="25000"/>
                  </a:schemeClr>
                </a:solidFill>
                <a:latin typeface="+mj-lt"/>
              </a:endParaRPr>
            </a:p>
          </p:txBody>
        </p:sp>
      </p:grpSp>
    </p:spTree>
    <p:extLst>
      <p:ext uri="{BB962C8B-B14F-4D97-AF65-F5344CB8AC3E}">
        <p14:creationId xmlns:p14="http://schemas.microsoft.com/office/powerpoint/2010/main" val="1739221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8">
            <a:extLst>
              <a:ext uri="{FF2B5EF4-FFF2-40B4-BE49-F238E27FC236}">
                <a16:creationId xmlns:a16="http://schemas.microsoft.com/office/drawing/2014/main" id="{9E023B72-F2F2-4FCD-8EBB-1A1AB40A9108}"/>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Calibri Light" charset="0"/>
                <a:ea typeface="Calibri Light" charset="0"/>
                <a:cs typeface="Calibri Light" charset="0"/>
                <a:sym typeface="Calibri"/>
              </a:rPr>
              <a:t>Data Management &amp; Analytics</a:t>
            </a:r>
          </a:p>
        </p:txBody>
      </p:sp>
      <p:cxnSp>
        <p:nvCxnSpPr>
          <p:cNvPr id="3" name="Shape 155">
            <a:extLst>
              <a:ext uri="{FF2B5EF4-FFF2-40B4-BE49-F238E27FC236}">
                <a16:creationId xmlns:a16="http://schemas.microsoft.com/office/drawing/2014/main" id="{DA3D3BFA-0652-479C-BC08-ABD831B9FDD6}"/>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grpSp>
        <p:nvGrpSpPr>
          <p:cNvPr id="20" name="Group 19">
            <a:extLst>
              <a:ext uri="{FF2B5EF4-FFF2-40B4-BE49-F238E27FC236}">
                <a16:creationId xmlns:a16="http://schemas.microsoft.com/office/drawing/2014/main" id="{E97A2081-AFD2-4F96-AD8F-020FCFD3ED9C}"/>
              </a:ext>
            </a:extLst>
          </p:cNvPr>
          <p:cNvGrpSpPr/>
          <p:nvPr/>
        </p:nvGrpSpPr>
        <p:grpSpPr>
          <a:xfrm>
            <a:off x="323850" y="952214"/>
            <a:ext cx="5619750" cy="476231"/>
            <a:chOff x="323850" y="952214"/>
            <a:chExt cx="5619750" cy="476231"/>
          </a:xfrm>
        </p:grpSpPr>
        <p:sp>
          <p:nvSpPr>
            <p:cNvPr id="4" name="TextBox 3">
              <a:extLst>
                <a:ext uri="{FF2B5EF4-FFF2-40B4-BE49-F238E27FC236}">
                  <a16:creationId xmlns:a16="http://schemas.microsoft.com/office/drawing/2014/main" id="{407BFCFE-1B76-4FBC-A34E-85F52DC7EBBD}"/>
                </a:ext>
              </a:extLst>
            </p:cNvPr>
            <p:cNvSpPr txBox="1"/>
            <p:nvPr/>
          </p:nvSpPr>
          <p:spPr>
            <a:xfrm>
              <a:off x="323850" y="952214"/>
              <a:ext cx="5619750" cy="461665"/>
            </a:xfrm>
            <a:prstGeom prst="rect">
              <a:avLst/>
            </a:prstGeom>
            <a:noFill/>
          </p:spPr>
          <p:txBody>
            <a:bodyPr wrap="square" rtlCol="0">
              <a:spAutoFit/>
            </a:bodyPr>
            <a:lstStyle/>
            <a:p>
              <a:r>
                <a:rPr lang="en-US" sz="2400" b="1" dirty="0">
                  <a:latin typeface="+mj-lt"/>
                </a:rPr>
                <a:t>Offerings</a:t>
              </a:r>
              <a:endParaRPr lang="en-US" b="1" dirty="0">
                <a:latin typeface="+mj-lt"/>
              </a:endParaRPr>
            </a:p>
          </p:txBody>
        </p:sp>
        <p:cxnSp>
          <p:nvCxnSpPr>
            <p:cNvPr id="6" name="Straight Connector 5">
              <a:extLst>
                <a:ext uri="{FF2B5EF4-FFF2-40B4-BE49-F238E27FC236}">
                  <a16:creationId xmlns:a16="http://schemas.microsoft.com/office/drawing/2014/main" id="{21A95FB1-CA4D-4CB4-811A-2AFE69A3BE76}"/>
                </a:ext>
              </a:extLst>
            </p:cNvPr>
            <p:cNvCxnSpPr>
              <a:cxnSpLocks/>
            </p:cNvCxnSpPr>
            <p:nvPr/>
          </p:nvCxnSpPr>
          <p:spPr>
            <a:xfrm>
              <a:off x="419386" y="1428445"/>
              <a:ext cx="19444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5" name="Graphic 14" descr="Puzzle">
            <a:extLst>
              <a:ext uri="{FF2B5EF4-FFF2-40B4-BE49-F238E27FC236}">
                <a16:creationId xmlns:a16="http://schemas.microsoft.com/office/drawing/2014/main" id="{529C2045-C3A3-4E9E-B361-C0532B07C0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850" y="2776922"/>
            <a:ext cx="914400" cy="914400"/>
          </a:xfrm>
          <a:prstGeom prst="rect">
            <a:avLst/>
          </a:prstGeom>
        </p:spPr>
      </p:pic>
      <p:sp>
        <p:nvSpPr>
          <p:cNvPr id="16" name="TextBox 15">
            <a:extLst>
              <a:ext uri="{FF2B5EF4-FFF2-40B4-BE49-F238E27FC236}">
                <a16:creationId xmlns:a16="http://schemas.microsoft.com/office/drawing/2014/main" id="{792E586C-9141-46F0-9749-5F261FD621DE}"/>
              </a:ext>
            </a:extLst>
          </p:cNvPr>
          <p:cNvSpPr txBox="1"/>
          <p:nvPr/>
        </p:nvSpPr>
        <p:spPr>
          <a:xfrm>
            <a:off x="1391627" y="1623363"/>
            <a:ext cx="4676664" cy="999633"/>
          </a:xfrm>
          <a:prstGeom prst="rect">
            <a:avLst/>
          </a:prstGeom>
          <a:noFill/>
        </p:spPr>
        <p:txBody>
          <a:bodyPr wrap="square" rtlCol="0">
            <a:spAutoFit/>
          </a:bodyPr>
          <a:lstStyle/>
          <a:p>
            <a:pPr>
              <a:lnSpc>
                <a:spcPts val="2400"/>
              </a:lnSpc>
            </a:pPr>
            <a:r>
              <a:rPr lang="en-US" b="1" dirty="0">
                <a:solidFill>
                  <a:srgbClr val="0070C0"/>
                </a:solidFill>
                <a:latin typeface="+mj-lt"/>
              </a:rPr>
              <a:t>Master Data Management</a:t>
            </a:r>
            <a:br>
              <a:rPr lang="en-US" b="1" dirty="0">
                <a:latin typeface="+mj-lt"/>
              </a:rPr>
            </a:br>
            <a:r>
              <a:rPr lang="en-US" dirty="0">
                <a:latin typeface="+mj-lt"/>
              </a:rPr>
              <a:t>Get a unified view of your enterprise data assets for increased operational efficiency</a:t>
            </a:r>
            <a:endParaRPr lang="en-US" b="1" dirty="0">
              <a:latin typeface="+mj-lt"/>
            </a:endParaRPr>
          </a:p>
        </p:txBody>
      </p:sp>
      <p:sp>
        <p:nvSpPr>
          <p:cNvPr id="17" name="TextBox 16">
            <a:extLst>
              <a:ext uri="{FF2B5EF4-FFF2-40B4-BE49-F238E27FC236}">
                <a16:creationId xmlns:a16="http://schemas.microsoft.com/office/drawing/2014/main" id="{E0DD535A-78D1-4D5A-B916-4A539762E3B2}"/>
              </a:ext>
            </a:extLst>
          </p:cNvPr>
          <p:cNvSpPr txBox="1"/>
          <p:nvPr/>
        </p:nvSpPr>
        <p:spPr>
          <a:xfrm>
            <a:off x="1391627" y="2910956"/>
            <a:ext cx="4676664" cy="999633"/>
          </a:xfrm>
          <a:prstGeom prst="rect">
            <a:avLst/>
          </a:prstGeom>
          <a:noFill/>
        </p:spPr>
        <p:txBody>
          <a:bodyPr wrap="square" rtlCol="0">
            <a:spAutoFit/>
          </a:bodyPr>
          <a:lstStyle/>
          <a:p>
            <a:pPr>
              <a:lnSpc>
                <a:spcPts val="2400"/>
              </a:lnSpc>
            </a:pPr>
            <a:r>
              <a:rPr lang="en-US" b="1" dirty="0">
                <a:solidFill>
                  <a:srgbClr val="0070C0"/>
                </a:solidFill>
                <a:latin typeface="+mj-lt"/>
              </a:rPr>
              <a:t>Enterprise Data Integration</a:t>
            </a:r>
            <a:br>
              <a:rPr lang="en-US" b="1" dirty="0">
                <a:solidFill>
                  <a:srgbClr val="0070C0"/>
                </a:solidFill>
                <a:latin typeface="+mj-lt"/>
              </a:rPr>
            </a:br>
            <a:r>
              <a:rPr lang="en-US" dirty="0">
                <a:latin typeface="+mj-lt"/>
              </a:rPr>
              <a:t>Extract, transform, and load data from disparate sources to centralized data repositories</a:t>
            </a:r>
            <a:endParaRPr lang="en-US" b="1" dirty="0">
              <a:latin typeface="+mj-lt"/>
            </a:endParaRPr>
          </a:p>
        </p:txBody>
      </p:sp>
      <p:sp>
        <p:nvSpPr>
          <p:cNvPr id="18" name="TextBox 17">
            <a:extLst>
              <a:ext uri="{FF2B5EF4-FFF2-40B4-BE49-F238E27FC236}">
                <a16:creationId xmlns:a16="http://schemas.microsoft.com/office/drawing/2014/main" id="{E0088AF0-1278-4FCC-9B97-BAE0D07A6E52}"/>
              </a:ext>
            </a:extLst>
          </p:cNvPr>
          <p:cNvSpPr txBox="1"/>
          <p:nvPr/>
        </p:nvSpPr>
        <p:spPr>
          <a:xfrm>
            <a:off x="1391627" y="4193480"/>
            <a:ext cx="4676664" cy="1015663"/>
          </a:xfrm>
          <a:prstGeom prst="rect">
            <a:avLst/>
          </a:prstGeom>
          <a:noFill/>
        </p:spPr>
        <p:txBody>
          <a:bodyPr wrap="square" rtlCol="0">
            <a:spAutoFit/>
          </a:bodyPr>
          <a:lstStyle/>
          <a:p>
            <a:pPr>
              <a:lnSpc>
                <a:spcPts val="2400"/>
              </a:lnSpc>
            </a:pPr>
            <a:r>
              <a:rPr lang="en-US" b="1" dirty="0">
                <a:solidFill>
                  <a:srgbClr val="0070C0"/>
                </a:solidFill>
                <a:latin typeface="+mj-lt"/>
              </a:rPr>
              <a:t>Big Data &amp; Analytics</a:t>
            </a:r>
            <a:br>
              <a:rPr lang="en-US" b="1" dirty="0">
                <a:solidFill>
                  <a:srgbClr val="0070C0"/>
                </a:solidFill>
                <a:latin typeface="+mj-lt"/>
              </a:rPr>
            </a:br>
            <a:r>
              <a:rPr lang="en-US" dirty="0">
                <a:latin typeface="+mj-lt"/>
              </a:rPr>
              <a:t>Have a self-service Analytics Hub generate actionable insights for your enterprise</a:t>
            </a:r>
            <a:endParaRPr lang="en-US" b="1" dirty="0">
              <a:latin typeface="+mj-lt"/>
            </a:endParaRPr>
          </a:p>
        </p:txBody>
      </p:sp>
      <p:pic>
        <p:nvPicPr>
          <p:cNvPr id="25" name="Graphic 24" descr="Database">
            <a:extLst>
              <a:ext uri="{FF2B5EF4-FFF2-40B4-BE49-F238E27FC236}">
                <a16:creationId xmlns:a16="http://schemas.microsoft.com/office/drawing/2014/main" id="{800DB7D8-EC3A-4BB8-91C6-5EC19055F4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3850" y="1494398"/>
            <a:ext cx="914400" cy="914400"/>
          </a:xfrm>
          <a:prstGeom prst="rect">
            <a:avLst/>
          </a:prstGeom>
        </p:spPr>
      </p:pic>
      <p:pic>
        <p:nvPicPr>
          <p:cNvPr id="27" name="Graphic 26" descr="Bar chart">
            <a:extLst>
              <a:ext uri="{FF2B5EF4-FFF2-40B4-BE49-F238E27FC236}">
                <a16:creationId xmlns:a16="http://schemas.microsoft.com/office/drawing/2014/main" id="{D87247C1-F0EF-4738-B7E0-38DE954029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3850" y="4059446"/>
            <a:ext cx="914400" cy="914400"/>
          </a:xfrm>
          <a:prstGeom prst="rect">
            <a:avLst/>
          </a:prstGeom>
        </p:spPr>
      </p:pic>
      <p:grpSp>
        <p:nvGrpSpPr>
          <p:cNvPr id="24" name="Group 23">
            <a:extLst>
              <a:ext uri="{FF2B5EF4-FFF2-40B4-BE49-F238E27FC236}">
                <a16:creationId xmlns:a16="http://schemas.microsoft.com/office/drawing/2014/main" id="{4648231F-2514-476E-8030-DD1B43D8FD3F}"/>
              </a:ext>
            </a:extLst>
          </p:cNvPr>
          <p:cNvGrpSpPr/>
          <p:nvPr/>
        </p:nvGrpSpPr>
        <p:grpSpPr>
          <a:xfrm>
            <a:off x="7309928" y="952214"/>
            <a:ext cx="4882072" cy="476231"/>
            <a:chOff x="323850" y="952214"/>
            <a:chExt cx="5619750" cy="476231"/>
          </a:xfrm>
        </p:grpSpPr>
        <p:sp>
          <p:nvSpPr>
            <p:cNvPr id="26" name="TextBox 25">
              <a:extLst>
                <a:ext uri="{FF2B5EF4-FFF2-40B4-BE49-F238E27FC236}">
                  <a16:creationId xmlns:a16="http://schemas.microsoft.com/office/drawing/2014/main" id="{FA61AE4E-763D-40DD-8F23-B96EA1968112}"/>
                </a:ext>
              </a:extLst>
            </p:cNvPr>
            <p:cNvSpPr txBox="1"/>
            <p:nvPr/>
          </p:nvSpPr>
          <p:spPr>
            <a:xfrm>
              <a:off x="323850" y="952214"/>
              <a:ext cx="5619750" cy="461665"/>
            </a:xfrm>
            <a:prstGeom prst="rect">
              <a:avLst/>
            </a:prstGeom>
            <a:noFill/>
          </p:spPr>
          <p:txBody>
            <a:bodyPr wrap="square" rtlCol="0">
              <a:spAutoFit/>
            </a:bodyPr>
            <a:lstStyle/>
            <a:p>
              <a:r>
                <a:rPr lang="en-US" sz="2400" b="1" dirty="0">
                  <a:latin typeface="+mj-lt"/>
                </a:rPr>
                <a:t>Partners</a:t>
              </a:r>
              <a:endParaRPr lang="en-US" b="1" dirty="0">
                <a:latin typeface="+mj-lt"/>
              </a:endParaRPr>
            </a:p>
          </p:txBody>
        </p:sp>
        <p:cxnSp>
          <p:nvCxnSpPr>
            <p:cNvPr id="28" name="Straight Connector 27">
              <a:extLst>
                <a:ext uri="{FF2B5EF4-FFF2-40B4-BE49-F238E27FC236}">
                  <a16:creationId xmlns:a16="http://schemas.microsoft.com/office/drawing/2014/main" id="{EC9E2E8D-6711-42CC-A1A2-8C0484CCB070}"/>
                </a:ext>
              </a:extLst>
            </p:cNvPr>
            <p:cNvCxnSpPr>
              <a:cxnSpLocks/>
            </p:cNvCxnSpPr>
            <p:nvPr/>
          </p:nvCxnSpPr>
          <p:spPr>
            <a:xfrm>
              <a:off x="419385" y="1428445"/>
              <a:ext cx="2031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026" name="Picture 2" descr="http://www.infotrellis.com/wp-content/themes/infotrellis2.0/assets/images/partners/IBM.png">
            <a:extLst>
              <a:ext uri="{FF2B5EF4-FFF2-40B4-BE49-F238E27FC236}">
                <a16:creationId xmlns:a16="http://schemas.microsoft.com/office/drawing/2014/main" id="{A6579FE7-0396-41AC-B284-376E8317E69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92923" y="1654758"/>
            <a:ext cx="1457411" cy="66246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http://www.infotrellis.com/wp-content/themes/infotrellis2.0/assets/images/partners/informatica-logo.png">
            <a:extLst>
              <a:ext uri="{FF2B5EF4-FFF2-40B4-BE49-F238E27FC236}">
                <a16:creationId xmlns:a16="http://schemas.microsoft.com/office/drawing/2014/main" id="{845ABC5F-B204-408E-ABA1-5F0CFAB04D5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35378" y="1468587"/>
            <a:ext cx="2103118" cy="955963"/>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descr="http://www.infotrellis.com/wp-content/themes/infotrellis2.0/assets/images/partners/download.png">
            <a:extLst>
              <a:ext uri="{FF2B5EF4-FFF2-40B4-BE49-F238E27FC236}">
                <a16:creationId xmlns:a16="http://schemas.microsoft.com/office/drawing/2014/main" id="{625307B8-85D5-4FA3-8B25-5650827D94EA}"/>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92923" y="2470793"/>
            <a:ext cx="1764932" cy="802242"/>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descr="http://www.infotrellis.com/wp-content/themes/infotrellis2.0/assets/images/partners/collibra.png">
            <a:extLst>
              <a:ext uri="{FF2B5EF4-FFF2-40B4-BE49-F238E27FC236}">
                <a16:creationId xmlns:a16="http://schemas.microsoft.com/office/drawing/2014/main" id="{A4AD1EAB-DA45-4488-B2D7-71B8ED8154A9}"/>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42996" y="2395664"/>
            <a:ext cx="2095500" cy="952500"/>
          </a:xfrm>
          <a:prstGeom prst="rect">
            <a:avLst/>
          </a:prstGeom>
          <a:extLst>
            <a:ext uri="{909E8E84-426E-40DD-AFC4-6F175D3DCCD1}">
              <a14:hiddenFill xmlns:a14="http://schemas.microsoft.com/office/drawing/2010/main">
                <a:solidFill>
                  <a:srgbClr val="FFFFFF"/>
                </a:solidFill>
              </a14:hiddenFill>
            </a:ext>
          </a:extLst>
        </p:spPr>
      </p:pic>
      <p:pic>
        <p:nvPicPr>
          <p:cNvPr id="1034" name="Picture 10" descr="http://www.infotrellis.com/wp-content/themes/infotrellis2.0/assets/images/partners/hadoop.jpg">
            <a:extLst>
              <a:ext uri="{FF2B5EF4-FFF2-40B4-BE49-F238E27FC236}">
                <a16:creationId xmlns:a16="http://schemas.microsoft.com/office/drawing/2014/main" id="{8FA4881C-C05C-45A2-83DA-53A1D5B07476}"/>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92923" y="3382160"/>
            <a:ext cx="1772005" cy="805457"/>
          </a:xfrm>
          <a:prstGeom prst="rect">
            <a:avLst/>
          </a:prstGeom>
          <a:extLst>
            <a:ext uri="{909E8E84-426E-40DD-AFC4-6F175D3DCCD1}">
              <a14:hiddenFill xmlns:a14="http://schemas.microsoft.com/office/drawing/2010/main">
                <a:solidFill>
                  <a:srgbClr val="FFFFFF"/>
                </a:solidFill>
              </a14:hiddenFill>
            </a:ext>
          </a:extLst>
        </p:spPr>
      </p:pic>
      <p:pic>
        <p:nvPicPr>
          <p:cNvPr id="1036" name="Picture 12" descr="http://www.infotrellis.com/wp-content/themes/infotrellis2.0/assets/images/partners/hortonworks.png">
            <a:extLst>
              <a:ext uri="{FF2B5EF4-FFF2-40B4-BE49-F238E27FC236}">
                <a16:creationId xmlns:a16="http://schemas.microsoft.com/office/drawing/2014/main" id="{82E2682D-843F-4396-8848-A6A56634562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86718" y="3382160"/>
            <a:ext cx="1651778" cy="750808"/>
          </a:xfrm>
          <a:prstGeom prst="rect">
            <a:avLst/>
          </a:prstGeom>
          <a:extLst>
            <a:ext uri="{909E8E84-426E-40DD-AFC4-6F175D3DCCD1}">
              <a14:hiddenFill xmlns:a14="http://schemas.microsoft.com/office/drawing/2010/main">
                <a:solidFill>
                  <a:srgbClr val="FFFFFF"/>
                </a:solidFill>
              </a14:hiddenFill>
            </a:ext>
          </a:extLst>
        </p:spPr>
      </p:pic>
      <p:pic>
        <p:nvPicPr>
          <p:cNvPr id="1038" name="Picture 14" descr="http://www.infotrellis.com/wp-content/themes/infotrellis2.0/assets/images/partners/qlik-logo-2x.png">
            <a:extLst>
              <a:ext uri="{FF2B5EF4-FFF2-40B4-BE49-F238E27FC236}">
                <a16:creationId xmlns:a16="http://schemas.microsoft.com/office/drawing/2014/main" id="{24ACA5A5-ED5B-4EF1-8E5D-CE48F1B85266}"/>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87607" y="4341192"/>
            <a:ext cx="1770248" cy="804658"/>
          </a:xfrm>
          <a:prstGeom prst="rect">
            <a:avLst/>
          </a:prstGeom>
          <a:extLst>
            <a:ext uri="{909E8E84-426E-40DD-AFC4-6F175D3DCCD1}">
              <a14:hiddenFill xmlns:a14="http://schemas.microsoft.com/office/drawing/2010/main">
                <a:solidFill>
                  <a:srgbClr val="FFFFFF"/>
                </a:solidFill>
              </a14:hiddenFill>
            </a:ext>
          </a:extLst>
        </p:spPr>
      </p:pic>
      <p:pic>
        <p:nvPicPr>
          <p:cNvPr id="1040" name="Picture 16" descr="http://www.infotrellis.com/wp-content/themes/infotrellis2.0/assets/images/partners/TableauLogo.jpg">
            <a:extLst>
              <a:ext uri="{FF2B5EF4-FFF2-40B4-BE49-F238E27FC236}">
                <a16:creationId xmlns:a16="http://schemas.microsoft.com/office/drawing/2014/main" id="{94571070-C018-4B01-843F-7A4EE59C5765}"/>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09839" y="4267271"/>
            <a:ext cx="2095500" cy="952500"/>
          </a:xfrm>
          <a:prstGeom prst="rect">
            <a:avLst/>
          </a:prstGeom>
          <a:extLst>
            <a:ext uri="{909E8E84-426E-40DD-AFC4-6F175D3DCCD1}">
              <a14:hiddenFill xmlns:a14="http://schemas.microsoft.com/office/drawing/2010/main">
                <a:solidFill>
                  <a:srgbClr val="FFFFFF"/>
                </a:solidFill>
              </a14:hiddenFill>
            </a:ext>
          </a:extLst>
        </p:spPr>
      </p:pic>
      <p:pic>
        <p:nvPicPr>
          <p:cNvPr id="1042" name="Picture 18" descr="http://www.infotrellis.com/wp-content/themes/infotrellis2.0/assets/images/partners/datameer.png">
            <a:extLst>
              <a:ext uri="{FF2B5EF4-FFF2-40B4-BE49-F238E27FC236}">
                <a16:creationId xmlns:a16="http://schemas.microsoft.com/office/drawing/2014/main" id="{098B3805-C16A-4C01-9669-CDD1FAE847B9}"/>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87607" y="5189871"/>
            <a:ext cx="1770248" cy="80465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552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118">
            <a:extLst>
              <a:ext uri="{FF2B5EF4-FFF2-40B4-BE49-F238E27FC236}">
                <a16:creationId xmlns:a16="http://schemas.microsoft.com/office/drawing/2014/main" id="{85509593-3003-49EF-BBB5-52BA289D79B0}"/>
              </a:ext>
            </a:extLst>
          </p:cNvPr>
          <p:cNvSpPr txBox="1"/>
          <p:nvPr/>
        </p:nvSpPr>
        <p:spPr>
          <a:xfrm>
            <a:off x="2394858" y="134950"/>
            <a:ext cx="645547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rgbClr val="1171B9"/>
                </a:solidFill>
                <a:latin typeface="+mj-lt"/>
                <a:ea typeface="Calibri Light" charset="0"/>
                <a:cs typeface="Calibri Light" charset="0"/>
                <a:sym typeface="Calibri"/>
              </a:rPr>
              <a:t>Delivery Model</a:t>
            </a:r>
          </a:p>
        </p:txBody>
      </p:sp>
      <p:cxnSp>
        <p:nvCxnSpPr>
          <p:cNvPr id="32" name="Shape 155">
            <a:extLst>
              <a:ext uri="{FF2B5EF4-FFF2-40B4-BE49-F238E27FC236}">
                <a16:creationId xmlns:a16="http://schemas.microsoft.com/office/drawing/2014/main" id="{7B0AEC2D-7FAB-4A7B-B1D2-B6A3EC1BD8B7}"/>
              </a:ext>
            </a:extLst>
          </p:cNvPr>
          <p:cNvCxnSpPr/>
          <p:nvPr/>
        </p:nvCxnSpPr>
        <p:spPr>
          <a:xfrm>
            <a:off x="2476800" y="658170"/>
            <a:ext cx="9715199" cy="0"/>
          </a:xfrm>
          <a:prstGeom prst="straightConnector1">
            <a:avLst/>
          </a:prstGeom>
          <a:noFill/>
          <a:ln w="9525" cap="flat" cmpd="sng">
            <a:solidFill>
              <a:srgbClr val="1171B9"/>
            </a:solidFill>
            <a:prstDash val="solid"/>
            <a:miter/>
            <a:headEnd type="none" w="med" len="med"/>
            <a:tailEnd type="none" w="med" len="med"/>
          </a:ln>
        </p:spPr>
      </p:cxnSp>
      <p:grpSp>
        <p:nvGrpSpPr>
          <p:cNvPr id="81" name="Group 80">
            <a:extLst>
              <a:ext uri="{FF2B5EF4-FFF2-40B4-BE49-F238E27FC236}">
                <a16:creationId xmlns:a16="http://schemas.microsoft.com/office/drawing/2014/main" id="{0B3E4DC4-9ADB-4311-9369-622C8E83A77B}"/>
              </a:ext>
            </a:extLst>
          </p:cNvPr>
          <p:cNvGrpSpPr/>
          <p:nvPr/>
        </p:nvGrpSpPr>
        <p:grpSpPr>
          <a:xfrm>
            <a:off x="437729" y="946740"/>
            <a:ext cx="11418340" cy="5386713"/>
            <a:chOff x="437729" y="946740"/>
            <a:chExt cx="11418340" cy="5386713"/>
          </a:xfrm>
        </p:grpSpPr>
        <p:grpSp>
          <p:nvGrpSpPr>
            <p:cNvPr id="2" name="Group 1">
              <a:extLst>
                <a:ext uri="{FF2B5EF4-FFF2-40B4-BE49-F238E27FC236}">
                  <a16:creationId xmlns:a16="http://schemas.microsoft.com/office/drawing/2014/main" id="{62308FBB-D7B7-4754-8108-352CBC2760F0}"/>
                </a:ext>
              </a:extLst>
            </p:cNvPr>
            <p:cNvGrpSpPr/>
            <p:nvPr/>
          </p:nvGrpSpPr>
          <p:grpSpPr>
            <a:xfrm>
              <a:off x="437729" y="946740"/>
              <a:ext cx="11418340" cy="5377860"/>
              <a:chOff x="302896" y="946740"/>
              <a:chExt cx="8563755" cy="5377860"/>
            </a:xfrm>
          </p:grpSpPr>
          <p:sp>
            <p:nvSpPr>
              <p:cNvPr id="3" name="Rectangle 2">
                <a:extLst>
                  <a:ext uri="{FF2B5EF4-FFF2-40B4-BE49-F238E27FC236}">
                    <a16:creationId xmlns:a16="http://schemas.microsoft.com/office/drawing/2014/main" id="{B9A19F9B-B4F1-4810-8371-32F65375844D}"/>
                  </a:ext>
                </a:extLst>
              </p:cNvPr>
              <p:cNvSpPr/>
              <p:nvPr/>
            </p:nvSpPr>
            <p:spPr>
              <a:xfrm>
                <a:off x="302896" y="946740"/>
                <a:ext cx="8563755" cy="5377860"/>
              </a:xfrm>
              <a:prstGeom prst="rect">
                <a:avLst/>
              </a:prstGeom>
              <a:solidFill>
                <a:schemeClr val="bg1"/>
              </a:solidFill>
              <a:ln w="28575">
                <a:solidFill>
                  <a:srgbClr val="0070C0"/>
                </a:solidFill>
              </a:ln>
            </p:spPr>
            <p:txBody>
              <a:bodyPr vert="horz" wrap="square" lIns="91440" tIns="45720" rIns="91440" bIns="45720" rtlCol="0" anchor="ctr">
                <a:noAutofit/>
              </a:bodyPr>
              <a:lstStyle/>
              <a:p>
                <a:endParaRPr lang="en-US" sz="1600" dirty="0">
                  <a:latin typeface="+mj-lt"/>
                </a:endParaRPr>
              </a:p>
            </p:txBody>
          </p:sp>
          <p:grpSp>
            <p:nvGrpSpPr>
              <p:cNvPr id="4" name="Group 3">
                <a:extLst>
                  <a:ext uri="{FF2B5EF4-FFF2-40B4-BE49-F238E27FC236}">
                    <a16:creationId xmlns:a16="http://schemas.microsoft.com/office/drawing/2014/main" id="{0418DFE7-6B60-411D-8F79-D3585312A0E6}"/>
                  </a:ext>
                </a:extLst>
              </p:cNvPr>
              <p:cNvGrpSpPr/>
              <p:nvPr/>
            </p:nvGrpSpPr>
            <p:grpSpPr>
              <a:xfrm>
                <a:off x="7122096" y="991595"/>
                <a:ext cx="1663552" cy="1705769"/>
                <a:chOff x="7632077" y="796117"/>
                <a:chExt cx="1278505" cy="1928587"/>
              </a:xfrm>
            </p:grpSpPr>
            <p:sp>
              <p:nvSpPr>
                <p:cNvPr id="23" name="Rectangle 22">
                  <a:extLst>
                    <a:ext uri="{FF2B5EF4-FFF2-40B4-BE49-F238E27FC236}">
                      <a16:creationId xmlns:a16="http://schemas.microsoft.com/office/drawing/2014/main" id="{7F0CA24F-2413-474E-9F91-69F8DF25D91D}"/>
                    </a:ext>
                  </a:extLst>
                </p:cNvPr>
                <p:cNvSpPr/>
                <p:nvPr/>
              </p:nvSpPr>
              <p:spPr>
                <a:xfrm>
                  <a:off x="7632077" y="796117"/>
                  <a:ext cx="1278505" cy="1886350"/>
                </a:xfrm>
                <a:prstGeom prst="rect">
                  <a:avLst/>
                </a:prstGeom>
                <a:solidFill>
                  <a:sysClr val="window" lastClr="FFFFFF">
                    <a:lumMod val="95000"/>
                  </a:sysClr>
                </a:solidFill>
                <a:ln w="25400"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mj-lt"/>
                    <a:ea typeface="+mn-ea"/>
                    <a:cs typeface="+mn-cs"/>
                  </a:endParaRPr>
                </a:p>
              </p:txBody>
            </p:sp>
            <p:grpSp>
              <p:nvGrpSpPr>
                <p:cNvPr id="24" name="Group 23">
                  <a:extLst>
                    <a:ext uri="{FF2B5EF4-FFF2-40B4-BE49-F238E27FC236}">
                      <a16:creationId xmlns:a16="http://schemas.microsoft.com/office/drawing/2014/main" id="{68A99E3F-65CB-47DC-BCAB-A7EA5EA44A23}"/>
                    </a:ext>
                  </a:extLst>
                </p:cNvPr>
                <p:cNvGrpSpPr/>
                <p:nvPr/>
              </p:nvGrpSpPr>
              <p:grpSpPr>
                <a:xfrm>
                  <a:off x="7700636" y="885436"/>
                  <a:ext cx="1163157" cy="1839268"/>
                  <a:chOff x="7543800" y="914401"/>
                  <a:chExt cx="1447800" cy="2312262"/>
                </a:xfrm>
              </p:grpSpPr>
              <p:sp>
                <p:nvSpPr>
                  <p:cNvPr id="25" name="Rectangle 24">
                    <a:extLst>
                      <a:ext uri="{FF2B5EF4-FFF2-40B4-BE49-F238E27FC236}">
                        <a16:creationId xmlns:a16="http://schemas.microsoft.com/office/drawing/2014/main" id="{726C9793-9809-4F9B-9538-2D51E4E74B83}"/>
                      </a:ext>
                    </a:extLst>
                  </p:cNvPr>
                  <p:cNvSpPr/>
                  <p:nvPr/>
                </p:nvSpPr>
                <p:spPr>
                  <a:xfrm>
                    <a:off x="7543800" y="914401"/>
                    <a:ext cx="1447800" cy="1244729"/>
                  </a:xfrm>
                  <a:prstGeom prst="rect">
                    <a:avLst/>
                  </a:prstGeom>
                  <a:solidFill>
                    <a:sysClr val="window" lastClr="FFFFFF"/>
                  </a:solidFill>
                  <a:ln w="25400" cap="flat" cmpd="sng" algn="ctr">
                    <a:solidFill>
                      <a:schemeClr val="tx1">
                        <a:lumMod val="75000"/>
                        <a:lumOff val="25000"/>
                      </a:schemeClr>
                    </a:solidFill>
                    <a:prstDash val="sysDot"/>
                  </a:ln>
                  <a:effectLst/>
                </p:spPr>
                <p:txBody>
                  <a:bodyPr lIns="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900" b="0" i="0" u="none" strike="noStrike" kern="1200" cap="none" spc="0" normalizeH="0" baseline="0" noProof="0" dirty="0">
                      <a:ln>
                        <a:noFill/>
                      </a:ln>
                      <a:solidFill>
                        <a:srgbClr val="1C1C1C"/>
                      </a:solidFill>
                      <a:effectLst/>
                      <a:uLnTx/>
                      <a:uFillTx/>
                      <a:latin typeface="+mj-lt"/>
                      <a:ea typeface="+mn-ea"/>
                      <a:cs typeface="+mn-cs"/>
                    </a:endParaRPr>
                  </a:p>
                </p:txBody>
              </p:sp>
              <p:sp>
                <p:nvSpPr>
                  <p:cNvPr id="26" name="Rectangle 25">
                    <a:extLst>
                      <a:ext uri="{FF2B5EF4-FFF2-40B4-BE49-F238E27FC236}">
                        <a16:creationId xmlns:a16="http://schemas.microsoft.com/office/drawing/2014/main" id="{DC4D8072-9197-4553-B787-2E202BD42510}"/>
                      </a:ext>
                    </a:extLst>
                  </p:cNvPr>
                  <p:cNvSpPr/>
                  <p:nvPr/>
                </p:nvSpPr>
                <p:spPr>
                  <a:xfrm>
                    <a:off x="7742270" y="990600"/>
                    <a:ext cx="1050859" cy="330329"/>
                  </a:xfrm>
                  <a:prstGeom prst="rect">
                    <a:avLst/>
                  </a:prstGeom>
                  <a:solidFill>
                    <a:srgbClr val="0070C0"/>
                  </a:solidFill>
                  <a:ln w="25400"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mj-lt"/>
                        <a:ea typeface="+mn-ea"/>
                        <a:cs typeface="+mn-cs"/>
                      </a:rPr>
                      <a:t>Client Partner</a:t>
                    </a:r>
                  </a:p>
                </p:txBody>
              </p:sp>
              <p:sp>
                <p:nvSpPr>
                  <p:cNvPr id="27" name="Rectangle 26">
                    <a:extLst>
                      <a:ext uri="{FF2B5EF4-FFF2-40B4-BE49-F238E27FC236}">
                        <a16:creationId xmlns:a16="http://schemas.microsoft.com/office/drawing/2014/main" id="{70F6DD1E-EE28-4143-8789-379A9B500986}"/>
                      </a:ext>
                    </a:extLst>
                  </p:cNvPr>
                  <p:cNvSpPr/>
                  <p:nvPr/>
                </p:nvSpPr>
                <p:spPr>
                  <a:xfrm>
                    <a:off x="7742270" y="1422270"/>
                    <a:ext cx="1050859" cy="330329"/>
                  </a:xfrm>
                  <a:prstGeom prst="rect">
                    <a:avLst/>
                  </a:prstGeom>
                  <a:solidFill>
                    <a:srgbClr val="0070C0"/>
                  </a:solidFill>
                  <a:ln w="25400"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mj-lt"/>
                        <a:ea typeface="+mn-ea"/>
                        <a:cs typeface="+mn-cs"/>
                      </a:rPr>
                      <a:t>Global Delivery </a:t>
                    </a:r>
                  </a:p>
                  <a:p>
                    <a:pPr marL="0" marR="0" lvl="0" indent="0" algn="ctr" defTabSz="914400" rtl="0" eaLnBrk="1" fontAlgn="auto" latinLnBrk="0" hangingPunct="1">
                      <a:lnSpc>
                        <a:spcPct val="80000"/>
                      </a:lnSpc>
                      <a:spcBef>
                        <a:spcPts val="0"/>
                      </a:spcBef>
                      <a:spcAft>
                        <a:spcPts val="60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mj-lt"/>
                        <a:ea typeface="+mn-ea"/>
                        <a:cs typeface="+mn-cs"/>
                      </a:rPr>
                      <a:t>Manager</a:t>
                    </a:r>
                  </a:p>
                </p:txBody>
              </p:sp>
              <p:sp>
                <p:nvSpPr>
                  <p:cNvPr id="28" name="Rectangle 27">
                    <a:extLst>
                      <a:ext uri="{FF2B5EF4-FFF2-40B4-BE49-F238E27FC236}">
                        <a16:creationId xmlns:a16="http://schemas.microsoft.com/office/drawing/2014/main" id="{D1A6018E-04C9-4AA6-8A3F-D5FFF5DE83D6}"/>
                      </a:ext>
                    </a:extLst>
                  </p:cNvPr>
                  <p:cNvSpPr/>
                  <p:nvPr/>
                </p:nvSpPr>
                <p:spPr>
                  <a:xfrm>
                    <a:off x="7696200" y="2896332"/>
                    <a:ext cx="1143000" cy="330331"/>
                  </a:xfrm>
                  <a:prstGeom prst="rect">
                    <a:avLst/>
                  </a:prstGeom>
                  <a:solidFill>
                    <a:schemeClr val="accent2"/>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900" b="1" dirty="0">
                        <a:solidFill>
                          <a:srgbClr val="FFFFFF"/>
                        </a:solidFill>
                        <a:latin typeface="+mj-lt"/>
                      </a:rPr>
                      <a:t>Client</a:t>
                    </a:r>
                    <a:endParaRPr kumimoji="0" lang="en-US" sz="900" b="1" i="0" u="none" strike="noStrike" kern="1200" cap="none" spc="0" normalizeH="0" baseline="0" noProof="0" dirty="0">
                      <a:ln>
                        <a:noFill/>
                      </a:ln>
                      <a:solidFill>
                        <a:srgbClr val="FFFFFF"/>
                      </a:solidFill>
                      <a:effectLst/>
                      <a:uLnTx/>
                      <a:uFillTx/>
                      <a:latin typeface="+mj-lt"/>
                      <a:ea typeface="+mn-ea"/>
                      <a:cs typeface="+mn-cs"/>
                    </a:endParaRPr>
                  </a:p>
                </p:txBody>
              </p:sp>
              <p:sp>
                <p:nvSpPr>
                  <p:cNvPr id="29" name="Rectangle 28">
                    <a:extLst>
                      <a:ext uri="{FF2B5EF4-FFF2-40B4-BE49-F238E27FC236}">
                        <a16:creationId xmlns:a16="http://schemas.microsoft.com/office/drawing/2014/main" id="{E6ABBF8A-CD21-4EF0-A9DD-05E5D12A9C6A}"/>
                      </a:ext>
                    </a:extLst>
                  </p:cNvPr>
                  <p:cNvSpPr/>
                  <p:nvPr/>
                </p:nvSpPr>
                <p:spPr>
                  <a:xfrm>
                    <a:off x="7696200" y="2469062"/>
                    <a:ext cx="1143000" cy="330331"/>
                  </a:xfrm>
                  <a:prstGeom prst="rect">
                    <a:avLst/>
                  </a:prstGeom>
                  <a:solidFill>
                    <a:srgbClr val="0070C0"/>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900" b="1" dirty="0">
                        <a:solidFill>
                          <a:srgbClr val="FFFFFF"/>
                        </a:solidFill>
                        <a:latin typeface="+mj-lt"/>
                      </a:rPr>
                      <a:t>Mastech InfoTrellis</a:t>
                    </a:r>
                    <a:endParaRPr kumimoji="0" lang="en-US" sz="900" b="1" i="0" u="none" strike="noStrike" kern="1200" cap="none" spc="0" normalizeH="0" baseline="0" noProof="0" dirty="0">
                      <a:ln>
                        <a:noFill/>
                      </a:ln>
                      <a:solidFill>
                        <a:srgbClr val="FFFFFF"/>
                      </a:solidFill>
                      <a:effectLst/>
                      <a:uLnTx/>
                      <a:uFillTx/>
                      <a:latin typeface="+mj-lt"/>
                      <a:ea typeface="+mn-ea"/>
                      <a:cs typeface="+mn-cs"/>
                    </a:endParaRPr>
                  </a:p>
                </p:txBody>
              </p:sp>
              <p:sp>
                <p:nvSpPr>
                  <p:cNvPr id="30" name="TextBox 91">
                    <a:extLst>
                      <a:ext uri="{FF2B5EF4-FFF2-40B4-BE49-F238E27FC236}">
                        <a16:creationId xmlns:a16="http://schemas.microsoft.com/office/drawing/2014/main" id="{9BCBEAE1-BD1F-4968-BDC7-F8DBB052EF88}"/>
                      </a:ext>
                    </a:extLst>
                  </p:cNvPr>
                  <p:cNvSpPr txBox="1"/>
                  <p:nvPr/>
                </p:nvSpPr>
                <p:spPr>
                  <a:xfrm>
                    <a:off x="7772399" y="1693463"/>
                    <a:ext cx="990601" cy="52496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dirty="0">
                        <a:ln>
                          <a:noFill/>
                        </a:ln>
                        <a:solidFill>
                          <a:srgbClr val="1C1C1C"/>
                        </a:solidFill>
                        <a:effectLst/>
                        <a:uLnTx/>
                        <a:uFillTx/>
                        <a:latin typeface="+mj-lt"/>
                        <a:ea typeface="+mn-ea"/>
                        <a:cs typeface="+mn-cs"/>
                      </a:rPr>
                      <a:t>Project Support and Oversight</a:t>
                    </a:r>
                  </a:p>
                </p:txBody>
              </p:sp>
            </p:grpSp>
          </p:grpSp>
          <p:sp>
            <p:nvSpPr>
              <p:cNvPr id="5" name="Rectangle 4">
                <a:extLst>
                  <a:ext uri="{FF2B5EF4-FFF2-40B4-BE49-F238E27FC236}">
                    <a16:creationId xmlns:a16="http://schemas.microsoft.com/office/drawing/2014/main" id="{648D08A1-6997-4E73-B798-FBD864A502C8}"/>
                  </a:ext>
                </a:extLst>
              </p:cNvPr>
              <p:cNvSpPr/>
              <p:nvPr/>
            </p:nvSpPr>
            <p:spPr>
              <a:xfrm>
                <a:off x="3352013" y="1108514"/>
                <a:ext cx="1280160" cy="457200"/>
              </a:xfrm>
              <a:prstGeom prst="rect">
                <a:avLst/>
              </a:prstGeom>
              <a:solidFill>
                <a:schemeClr val="accent2"/>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Program Sponsor</a:t>
                </a:r>
              </a:p>
            </p:txBody>
          </p:sp>
          <p:sp>
            <p:nvSpPr>
              <p:cNvPr id="6" name="Rectangle 5">
                <a:extLst>
                  <a:ext uri="{FF2B5EF4-FFF2-40B4-BE49-F238E27FC236}">
                    <a16:creationId xmlns:a16="http://schemas.microsoft.com/office/drawing/2014/main" id="{7E266169-EBE5-4F02-B68C-5335539DFB29}"/>
                  </a:ext>
                </a:extLst>
              </p:cNvPr>
              <p:cNvSpPr/>
              <p:nvPr/>
            </p:nvSpPr>
            <p:spPr>
              <a:xfrm>
                <a:off x="6138615" y="2830425"/>
                <a:ext cx="1280160" cy="457200"/>
              </a:xfrm>
              <a:prstGeom prst="rect">
                <a:avLst/>
              </a:prstGeom>
              <a:solidFill>
                <a:schemeClr val="accent2"/>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Project </a:t>
                </a:r>
                <a:r>
                  <a:rPr kumimoji="0" lang="en-US" sz="1200" b="1" i="0" u="none" strike="noStrike" kern="1200" cap="none" spc="0" normalizeH="0" noProof="0" dirty="0">
                    <a:ln>
                      <a:noFill/>
                    </a:ln>
                    <a:solidFill>
                      <a:srgbClr val="FFFFFF"/>
                    </a:solidFill>
                    <a:effectLst/>
                    <a:uLnTx/>
                    <a:uFillTx/>
                    <a:latin typeface="+mj-lt"/>
                    <a:ea typeface="+mn-ea"/>
                    <a:cs typeface="+mn-cs"/>
                  </a:rPr>
                  <a:t>Manager</a:t>
                </a:r>
                <a:endParaRPr kumimoji="0" lang="en-US" sz="1200" b="1" i="0" u="none" strike="noStrike" kern="1200" cap="none" spc="0" normalizeH="0" baseline="0" noProof="0" dirty="0">
                  <a:ln>
                    <a:noFill/>
                  </a:ln>
                  <a:solidFill>
                    <a:srgbClr val="FFFFFF"/>
                  </a:solidFill>
                  <a:effectLst/>
                  <a:uLnTx/>
                  <a:uFillTx/>
                  <a:latin typeface="+mj-lt"/>
                  <a:ea typeface="+mn-ea"/>
                  <a:cs typeface="+mn-cs"/>
                </a:endParaRPr>
              </a:p>
            </p:txBody>
          </p:sp>
          <p:cxnSp>
            <p:nvCxnSpPr>
              <p:cNvPr id="7" name="Elbow Connector 73">
                <a:extLst>
                  <a:ext uri="{FF2B5EF4-FFF2-40B4-BE49-F238E27FC236}">
                    <a16:creationId xmlns:a16="http://schemas.microsoft.com/office/drawing/2014/main" id="{CC7E47AE-614A-4F5B-9B07-E5577C32BCFD}"/>
                  </a:ext>
                </a:extLst>
              </p:cNvPr>
              <p:cNvCxnSpPr>
                <a:cxnSpLocks/>
                <a:stCxn id="5" idx="1"/>
              </p:cNvCxnSpPr>
              <p:nvPr/>
            </p:nvCxnSpPr>
            <p:spPr>
              <a:xfrm rot="10800000" flipV="1">
                <a:off x="2672079" y="1337113"/>
                <a:ext cx="679935" cy="736495"/>
              </a:xfrm>
              <a:prstGeom prst="bentConnector2">
                <a:avLst/>
              </a:prstGeom>
              <a:noFill/>
              <a:ln w="28575" cap="rnd" cmpd="sng" algn="ctr">
                <a:solidFill>
                  <a:srgbClr val="0070C0"/>
                </a:solidFill>
                <a:prstDash val="solid"/>
                <a:tailEnd type="none"/>
              </a:ln>
              <a:effectLst/>
            </p:spPr>
          </p:cxnSp>
          <p:cxnSp>
            <p:nvCxnSpPr>
              <p:cNvPr id="8" name="Elbow Connector 74">
                <a:extLst>
                  <a:ext uri="{FF2B5EF4-FFF2-40B4-BE49-F238E27FC236}">
                    <a16:creationId xmlns:a16="http://schemas.microsoft.com/office/drawing/2014/main" id="{2039AE33-4959-416B-B261-6437DAE4DA4C}"/>
                  </a:ext>
                </a:extLst>
              </p:cNvPr>
              <p:cNvCxnSpPr>
                <a:stCxn id="5" idx="3"/>
                <a:endCxn id="6" idx="0"/>
              </p:cNvCxnSpPr>
              <p:nvPr/>
            </p:nvCxnSpPr>
            <p:spPr>
              <a:xfrm>
                <a:off x="4632173" y="1337114"/>
                <a:ext cx="2146522" cy="1493311"/>
              </a:xfrm>
              <a:prstGeom prst="bentConnector2">
                <a:avLst/>
              </a:prstGeom>
              <a:noFill/>
              <a:ln w="28575" cap="rnd" cmpd="sng" algn="ctr">
                <a:solidFill>
                  <a:schemeClr val="accent2"/>
                </a:solidFill>
                <a:prstDash val="solid"/>
                <a:tailEnd type="none"/>
              </a:ln>
              <a:effectLst/>
            </p:spPr>
          </p:cxnSp>
          <p:sp>
            <p:nvSpPr>
              <p:cNvPr id="10" name="Rectangle 9">
                <a:extLst>
                  <a:ext uri="{FF2B5EF4-FFF2-40B4-BE49-F238E27FC236}">
                    <a16:creationId xmlns:a16="http://schemas.microsoft.com/office/drawing/2014/main" id="{96BD6446-B603-42F5-BEA5-BCE09AF407AE}"/>
                  </a:ext>
                </a:extLst>
              </p:cNvPr>
              <p:cNvSpPr/>
              <p:nvPr/>
            </p:nvSpPr>
            <p:spPr>
              <a:xfrm>
                <a:off x="2031999" y="2828477"/>
                <a:ext cx="1280160" cy="457200"/>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Project Manager </a:t>
                </a:r>
                <a:br>
                  <a:rPr kumimoji="0" lang="en-US" sz="1200" b="1" i="0" u="none" strike="noStrike" kern="1200" cap="none" spc="0" normalizeH="0" baseline="0" noProof="0" dirty="0">
                    <a:ln>
                      <a:noFill/>
                    </a:ln>
                    <a:solidFill>
                      <a:srgbClr val="FFFFFF"/>
                    </a:solidFill>
                    <a:effectLst/>
                    <a:uLnTx/>
                    <a:uFillTx/>
                    <a:latin typeface="+mj-lt"/>
                    <a:ea typeface="+mn-ea"/>
                    <a:cs typeface="+mn-cs"/>
                  </a:rPr>
                </a:br>
                <a:r>
                  <a:rPr kumimoji="0" lang="en-US" sz="1200" b="1" i="0" u="none" strike="noStrike" kern="1200" cap="none" spc="0" normalizeH="0" baseline="0" noProof="0" dirty="0">
                    <a:ln>
                      <a:noFill/>
                    </a:ln>
                    <a:solidFill>
                      <a:srgbClr val="FFFFFF"/>
                    </a:solidFill>
                    <a:effectLst/>
                    <a:uLnTx/>
                    <a:uFillTx/>
                    <a:latin typeface="+mj-lt"/>
                    <a:ea typeface="+mn-ea"/>
                    <a:cs typeface="+mn-cs"/>
                  </a:rPr>
                  <a:t>(</a:t>
                </a:r>
                <a:r>
                  <a:rPr lang="en-US" sz="1200" b="1" dirty="0">
                    <a:solidFill>
                      <a:srgbClr val="FFFFFF"/>
                    </a:solidFill>
                    <a:latin typeface="+mj-lt"/>
                  </a:rPr>
                  <a:t>o</a:t>
                </a:r>
                <a:r>
                  <a:rPr kumimoji="0" lang="en-US" sz="1200" b="1" i="0" u="none" strike="noStrike" kern="1200" cap="none" spc="0" normalizeH="0" baseline="0" noProof="0" dirty="0">
                    <a:ln>
                      <a:noFill/>
                    </a:ln>
                    <a:solidFill>
                      <a:srgbClr val="FFFFFF"/>
                    </a:solidFill>
                    <a:effectLst/>
                    <a:uLnTx/>
                    <a:uFillTx/>
                    <a:latin typeface="+mj-lt"/>
                    <a:ea typeface="+mn-ea"/>
                    <a:cs typeface="+mn-cs"/>
                  </a:rPr>
                  <a:t>n-site)</a:t>
                </a:r>
              </a:p>
            </p:txBody>
          </p:sp>
          <p:cxnSp>
            <p:nvCxnSpPr>
              <p:cNvPr id="11" name="Elbow Connector 88">
                <a:extLst>
                  <a:ext uri="{FF2B5EF4-FFF2-40B4-BE49-F238E27FC236}">
                    <a16:creationId xmlns:a16="http://schemas.microsoft.com/office/drawing/2014/main" id="{A44FA94E-B4C8-40A6-BFEB-4347971E817E}"/>
                  </a:ext>
                </a:extLst>
              </p:cNvPr>
              <p:cNvCxnSpPr>
                <a:stCxn id="10" idx="2"/>
                <a:endCxn id="16" idx="0"/>
              </p:cNvCxnSpPr>
              <p:nvPr/>
            </p:nvCxnSpPr>
            <p:spPr>
              <a:xfrm rot="5400000">
                <a:off x="1754939" y="2829789"/>
                <a:ext cx="461252" cy="1373028"/>
              </a:xfrm>
              <a:prstGeom prst="bentConnector3">
                <a:avLst>
                  <a:gd name="adj1" fmla="val 50000"/>
                </a:avLst>
              </a:prstGeom>
              <a:noFill/>
              <a:ln w="28575" cap="rnd" cmpd="sng" algn="ctr">
                <a:solidFill>
                  <a:srgbClr val="0070C0"/>
                </a:solidFill>
                <a:prstDash val="solid"/>
                <a:tailEnd type="none"/>
              </a:ln>
              <a:effectLst/>
            </p:spPr>
          </p:cxnSp>
          <p:cxnSp>
            <p:nvCxnSpPr>
              <p:cNvPr id="12" name="Straight Connector 11">
                <a:extLst>
                  <a:ext uri="{FF2B5EF4-FFF2-40B4-BE49-F238E27FC236}">
                    <a16:creationId xmlns:a16="http://schemas.microsoft.com/office/drawing/2014/main" id="{21FF040A-E8DB-4655-8DA3-283BB10295AB}"/>
                  </a:ext>
                </a:extLst>
              </p:cNvPr>
              <p:cNvCxnSpPr>
                <a:stCxn id="10" idx="3"/>
                <a:endCxn id="6" idx="1"/>
              </p:cNvCxnSpPr>
              <p:nvPr/>
            </p:nvCxnSpPr>
            <p:spPr>
              <a:xfrm>
                <a:off x="3312159" y="3057077"/>
                <a:ext cx="2826456" cy="19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C90184A-C3FF-4434-B1A6-402C27A6B100}"/>
                  </a:ext>
                </a:extLst>
              </p:cNvPr>
              <p:cNvGrpSpPr/>
              <p:nvPr/>
            </p:nvGrpSpPr>
            <p:grpSpPr>
              <a:xfrm>
                <a:off x="534669" y="3746930"/>
                <a:ext cx="7722885" cy="2252072"/>
                <a:chOff x="534669" y="3875789"/>
                <a:chExt cx="7722885" cy="2121552"/>
              </a:xfrm>
            </p:grpSpPr>
            <p:grpSp>
              <p:nvGrpSpPr>
                <p:cNvPr id="15" name="Group 14">
                  <a:extLst>
                    <a:ext uri="{FF2B5EF4-FFF2-40B4-BE49-F238E27FC236}">
                      <a16:creationId xmlns:a16="http://schemas.microsoft.com/office/drawing/2014/main" id="{DC7A5AEF-3233-4D5D-9336-109140717513}"/>
                    </a:ext>
                  </a:extLst>
                </p:cNvPr>
                <p:cNvGrpSpPr/>
                <p:nvPr/>
              </p:nvGrpSpPr>
              <p:grpSpPr>
                <a:xfrm>
                  <a:off x="5299835" y="3892374"/>
                  <a:ext cx="2957719" cy="2104967"/>
                  <a:chOff x="6583450" y="3635199"/>
                  <a:chExt cx="2957719" cy="2104967"/>
                </a:xfrm>
              </p:grpSpPr>
              <p:sp>
                <p:nvSpPr>
                  <p:cNvPr id="19" name="Rectangle 18">
                    <a:extLst>
                      <a:ext uri="{FF2B5EF4-FFF2-40B4-BE49-F238E27FC236}">
                        <a16:creationId xmlns:a16="http://schemas.microsoft.com/office/drawing/2014/main" id="{1F897B00-5DB3-4CAF-9117-9C95300B6F17}"/>
                      </a:ext>
                    </a:extLst>
                  </p:cNvPr>
                  <p:cNvSpPr/>
                  <p:nvPr/>
                </p:nvSpPr>
                <p:spPr>
                  <a:xfrm>
                    <a:off x="6583450" y="3635199"/>
                    <a:ext cx="2957719" cy="2104967"/>
                  </a:xfrm>
                  <a:prstGeom prst="rect">
                    <a:avLst/>
                  </a:prstGeom>
                  <a:solidFill>
                    <a:sysClr val="window" lastClr="FFFFFF"/>
                  </a:solidFill>
                  <a:ln w="25400" cap="flat" cmpd="sng" algn="ctr">
                    <a:solidFill>
                      <a:schemeClr val="tx1">
                        <a:lumMod val="75000"/>
                        <a:lumOff val="25000"/>
                      </a:schemeClr>
                    </a:solidFill>
                    <a:prstDash val="sysDot"/>
                  </a:ln>
                  <a:effectLst/>
                </p:spPr>
                <p:txBody>
                  <a:bodyPr lIns="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1C1C1C"/>
                      </a:solidFill>
                      <a:effectLst/>
                      <a:uLnTx/>
                      <a:uFillTx/>
                      <a:latin typeface="+mj-lt"/>
                      <a:ea typeface="+mn-ea"/>
                      <a:cs typeface="+mn-cs"/>
                    </a:endParaRPr>
                  </a:p>
                </p:txBody>
              </p:sp>
              <p:sp>
                <p:nvSpPr>
                  <p:cNvPr id="20" name="Rectangle 19">
                    <a:extLst>
                      <a:ext uri="{FF2B5EF4-FFF2-40B4-BE49-F238E27FC236}">
                        <a16:creationId xmlns:a16="http://schemas.microsoft.com/office/drawing/2014/main" id="{211016CB-C56B-4D22-9510-1404B28EFB9D}"/>
                      </a:ext>
                    </a:extLst>
                  </p:cNvPr>
                  <p:cNvSpPr/>
                  <p:nvPr/>
                </p:nvSpPr>
                <p:spPr>
                  <a:xfrm>
                    <a:off x="6706859" y="4934360"/>
                    <a:ext cx="1280160" cy="502920"/>
                  </a:xfrm>
                  <a:prstGeom prst="rect">
                    <a:avLst/>
                  </a:prstGeom>
                  <a:solidFill>
                    <a:schemeClr val="accent2"/>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Business Domain SMEs</a:t>
                    </a:r>
                  </a:p>
                </p:txBody>
              </p:sp>
              <p:sp>
                <p:nvSpPr>
                  <p:cNvPr id="21" name="Rectangle 20">
                    <a:extLst>
                      <a:ext uri="{FF2B5EF4-FFF2-40B4-BE49-F238E27FC236}">
                        <a16:creationId xmlns:a16="http://schemas.microsoft.com/office/drawing/2014/main" id="{F2DF065D-2D62-4A10-8E4B-F79E686A3CE2}"/>
                      </a:ext>
                    </a:extLst>
                  </p:cNvPr>
                  <p:cNvSpPr/>
                  <p:nvPr/>
                </p:nvSpPr>
                <p:spPr>
                  <a:xfrm>
                    <a:off x="8132470" y="4934360"/>
                    <a:ext cx="1280160" cy="502920"/>
                  </a:xfrm>
                  <a:prstGeom prst="rect">
                    <a:avLst/>
                  </a:prstGeom>
                  <a:solidFill>
                    <a:schemeClr val="accent2"/>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Data Stewards</a:t>
                    </a:r>
                  </a:p>
                </p:txBody>
              </p:sp>
              <p:sp>
                <p:nvSpPr>
                  <p:cNvPr id="22" name="Rectangle 21">
                    <a:extLst>
                      <a:ext uri="{FF2B5EF4-FFF2-40B4-BE49-F238E27FC236}">
                        <a16:creationId xmlns:a16="http://schemas.microsoft.com/office/drawing/2014/main" id="{F64419FB-9263-488D-BBE8-5474BDE49F26}"/>
                      </a:ext>
                    </a:extLst>
                  </p:cNvPr>
                  <p:cNvSpPr/>
                  <p:nvPr/>
                </p:nvSpPr>
                <p:spPr>
                  <a:xfrm>
                    <a:off x="8132470" y="4033636"/>
                    <a:ext cx="1280160" cy="502920"/>
                  </a:xfrm>
                  <a:prstGeom prst="rect">
                    <a:avLst/>
                  </a:prstGeom>
                  <a:solidFill>
                    <a:schemeClr val="accent2"/>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Shared Services</a:t>
                    </a:r>
                  </a:p>
                </p:txBody>
              </p:sp>
            </p:grpSp>
            <p:sp>
              <p:nvSpPr>
                <p:cNvPr id="16" name="Rectangle 15">
                  <a:extLst>
                    <a:ext uri="{FF2B5EF4-FFF2-40B4-BE49-F238E27FC236}">
                      <a16:creationId xmlns:a16="http://schemas.microsoft.com/office/drawing/2014/main" id="{E245A138-3564-4B21-913A-D6FAA3679985}"/>
                    </a:ext>
                  </a:extLst>
                </p:cNvPr>
                <p:cNvSpPr/>
                <p:nvPr/>
              </p:nvSpPr>
              <p:spPr>
                <a:xfrm>
                  <a:off x="534669" y="3875789"/>
                  <a:ext cx="1528763" cy="2104967"/>
                </a:xfrm>
                <a:prstGeom prst="rect">
                  <a:avLst/>
                </a:prstGeom>
                <a:solidFill>
                  <a:sysClr val="window" lastClr="FFFFFF"/>
                </a:solidFill>
                <a:ln w="25400" cap="flat" cmpd="sng" algn="ctr">
                  <a:solidFill>
                    <a:schemeClr val="tx1">
                      <a:lumMod val="75000"/>
                      <a:lumOff val="25000"/>
                    </a:schemeClr>
                  </a:solidFill>
                  <a:prstDash val="sysDot"/>
                </a:ln>
                <a:effectLst/>
              </p:spPr>
              <p:txBody>
                <a:bodyPr lIns="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1C1C1C"/>
                    </a:solidFill>
                    <a:effectLst/>
                    <a:uLnTx/>
                    <a:uFillTx/>
                    <a:latin typeface="+mj-lt"/>
                    <a:ea typeface="+mn-ea"/>
                    <a:cs typeface="+mn-cs"/>
                  </a:endParaRPr>
                </a:p>
              </p:txBody>
            </p:sp>
            <p:sp>
              <p:nvSpPr>
                <p:cNvPr id="17" name="Rectangle 16">
                  <a:extLst>
                    <a:ext uri="{FF2B5EF4-FFF2-40B4-BE49-F238E27FC236}">
                      <a16:creationId xmlns:a16="http://schemas.microsoft.com/office/drawing/2014/main" id="{0D93A67A-4517-41AD-A260-787B4DF1462F}"/>
                    </a:ext>
                  </a:extLst>
                </p:cNvPr>
                <p:cNvSpPr/>
                <p:nvPr/>
              </p:nvSpPr>
              <p:spPr>
                <a:xfrm>
                  <a:off x="640860" y="4011205"/>
                  <a:ext cx="1280160" cy="502920"/>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Solution Architect</a:t>
                  </a:r>
                </a:p>
              </p:txBody>
            </p:sp>
            <p:sp>
              <p:nvSpPr>
                <p:cNvPr id="18" name="Rectangle 17">
                  <a:extLst>
                    <a:ext uri="{FF2B5EF4-FFF2-40B4-BE49-F238E27FC236}">
                      <a16:creationId xmlns:a16="http://schemas.microsoft.com/office/drawing/2014/main" id="{FC537C5C-E681-45AD-A3AF-F57381A946F2}"/>
                    </a:ext>
                  </a:extLst>
                </p:cNvPr>
                <p:cNvSpPr/>
                <p:nvPr/>
              </p:nvSpPr>
              <p:spPr>
                <a:xfrm>
                  <a:off x="648480" y="5322564"/>
                  <a:ext cx="1280160" cy="502920"/>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Aft>
                      <a:spcPts val="600"/>
                    </a:spcAft>
                    <a:defRPr/>
                  </a:pPr>
                  <a:r>
                    <a:rPr lang="en-US" sz="1200" b="1" dirty="0">
                      <a:solidFill>
                        <a:srgbClr val="FFFFFF"/>
                      </a:solidFill>
                      <a:latin typeface="+mj-lt"/>
                    </a:rPr>
                    <a:t>Technical Consultants</a:t>
                  </a:r>
                </a:p>
              </p:txBody>
            </p:sp>
          </p:grpSp>
        </p:grpSp>
        <p:sp>
          <p:nvSpPr>
            <p:cNvPr id="34" name="Rectangle 33">
              <a:extLst>
                <a:ext uri="{FF2B5EF4-FFF2-40B4-BE49-F238E27FC236}">
                  <a16:creationId xmlns:a16="http://schemas.microsoft.com/office/drawing/2014/main" id="{CCE57FA1-EBFA-4812-8854-AD19D2F641BD}"/>
                </a:ext>
              </a:extLst>
            </p:cNvPr>
            <p:cNvSpPr/>
            <p:nvPr/>
          </p:nvSpPr>
          <p:spPr>
            <a:xfrm>
              <a:off x="2709331" y="2073609"/>
              <a:ext cx="1706880" cy="457200"/>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Principal</a:t>
              </a:r>
              <a:br>
                <a:rPr kumimoji="0" lang="en-US" sz="1200" b="1" i="0" u="none" strike="noStrike" kern="1200" cap="none" spc="0" normalizeH="0" baseline="0" noProof="0" dirty="0">
                  <a:ln>
                    <a:noFill/>
                  </a:ln>
                  <a:solidFill>
                    <a:srgbClr val="FFFFFF"/>
                  </a:solidFill>
                  <a:effectLst/>
                  <a:uLnTx/>
                  <a:uFillTx/>
                  <a:latin typeface="+mj-lt"/>
                  <a:ea typeface="+mn-ea"/>
                  <a:cs typeface="+mn-cs"/>
                </a:rPr>
              </a:br>
              <a:r>
                <a:rPr kumimoji="0" lang="en-US" sz="1200" b="1" i="0" u="none" strike="noStrike" kern="1200" cap="none" spc="0" normalizeH="0" baseline="0" noProof="0" dirty="0">
                  <a:ln>
                    <a:noFill/>
                  </a:ln>
                  <a:solidFill>
                    <a:srgbClr val="FFFFFF"/>
                  </a:solidFill>
                  <a:effectLst/>
                  <a:uLnTx/>
                  <a:uFillTx/>
                  <a:latin typeface="+mj-lt"/>
                  <a:ea typeface="+mn-ea"/>
                  <a:cs typeface="+mn-cs"/>
                </a:rPr>
                <a:t>(o</a:t>
              </a:r>
              <a:r>
                <a:rPr lang="en-US" sz="1200" b="1" dirty="0">
                  <a:solidFill>
                    <a:srgbClr val="FFFFFF"/>
                  </a:solidFill>
                  <a:latin typeface="+mj-lt"/>
                </a:rPr>
                <a:t>n-site)</a:t>
              </a:r>
              <a:endParaRPr kumimoji="0" lang="en-US" sz="1200" b="1" i="0" u="none" strike="noStrike" kern="1200" cap="none" spc="0" normalizeH="0" baseline="0" noProof="0" dirty="0">
                <a:ln>
                  <a:noFill/>
                </a:ln>
                <a:solidFill>
                  <a:srgbClr val="FFFFFF"/>
                </a:solidFill>
                <a:effectLst/>
                <a:uLnTx/>
                <a:uFillTx/>
                <a:latin typeface="+mj-lt"/>
                <a:ea typeface="+mn-ea"/>
                <a:cs typeface="+mn-cs"/>
              </a:endParaRPr>
            </a:p>
          </p:txBody>
        </p:sp>
        <p:cxnSp>
          <p:nvCxnSpPr>
            <p:cNvPr id="35" name="Elbow Connector 48">
              <a:extLst>
                <a:ext uri="{FF2B5EF4-FFF2-40B4-BE49-F238E27FC236}">
                  <a16:creationId xmlns:a16="http://schemas.microsoft.com/office/drawing/2014/main" id="{28B27A9C-076A-4537-A30B-525CA67CECA4}"/>
                </a:ext>
              </a:extLst>
            </p:cNvPr>
            <p:cNvCxnSpPr/>
            <p:nvPr/>
          </p:nvCxnSpPr>
          <p:spPr>
            <a:xfrm rot="16200000" flipH="1">
              <a:off x="3421590" y="2650950"/>
              <a:ext cx="318310" cy="1"/>
            </a:xfrm>
            <a:prstGeom prst="bentConnector3">
              <a:avLst>
                <a:gd name="adj1" fmla="val 50000"/>
              </a:avLst>
            </a:prstGeom>
            <a:noFill/>
            <a:ln w="28575" cap="rnd" cmpd="sng" algn="ctr">
              <a:solidFill>
                <a:srgbClr val="0070C0"/>
              </a:solidFill>
              <a:prstDash val="solid"/>
              <a:tailEnd type="none"/>
            </a:ln>
            <a:effectLst/>
          </p:spPr>
        </p:cxnSp>
        <p:sp>
          <p:nvSpPr>
            <p:cNvPr id="70" name="Rectangle 69">
              <a:extLst>
                <a:ext uri="{FF2B5EF4-FFF2-40B4-BE49-F238E27FC236}">
                  <a16:creationId xmlns:a16="http://schemas.microsoft.com/office/drawing/2014/main" id="{CAFED7D2-BBCD-4648-B6AA-D634DB3E68DE}"/>
                </a:ext>
              </a:extLst>
            </p:cNvPr>
            <p:cNvSpPr/>
            <p:nvPr/>
          </p:nvSpPr>
          <p:spPr>
            <a:xfrm>
              <a:off x="4049928" y="3751407"/>
              <a:ext cx="2453643" cy="2234467"/>
            </a:xfrm>
            <a:prstGeom prst="rect">
              <a:avLst/>
            </a:prstGeom>
            <a:solidFill>
              <a:sysClr val="window" lastClr="FFFFFF"/>
            </a:solidFill>
            <a:ln w="25400" cap="flat" cmpd="sng" algn="ctr">
              <a:solidFill>
                <a:schemeClr val="tx1">
                  <a:lumMod val="75000"/>
                  <a:lumOff val="25000"/>
                </a:schemeClr>
              </a:solidFill>
              <a:prstDash val="sysDot"/>
            </a:ln>
            <a:effectLst/>
          </p:spPr>
          <p:txBody>
            <a:bodyPr lIns="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1C1C1C"/>
                </a:solidFill>
                <a:effectLst/>
                <a:uLnTx/>
                <a:uFillTx/>
                <a:latin typeface="+mj-lt"/>
                <a:ea typeface="+mn-ea"/>
                <a:cs typeface="+mn-cs"/>
              </a:endParaRPr>
            </a:p>
          </p:txBody>
        </p:sp>
        <p:cxnSp>
          <p:nvCxnSpPr>
            <p:cNvPr id="71" name="Elbow Connector 43">
              <a:extLst>
                <a:ext uri="{FF2B5EF4-FFF2-40B4-BE49-F238E27FC236}">
                  <a16:creationId xmlns:a16="http://schemas.microsoft.com/office/drawing/2014/main" id="{5DFB6D9C-F0E2-498B-8AC2-B4023502BD48}"/>
                </a:ext>
              </a:extLst>
            </p:cNvPr>
            <p:cNvCxnSpPr>
              <a:endCxn id="70" idx="0"/>
            </p:cNvCxnSpPr>
            <p:nvPr/>
          </p:nvCxnSpPr>
          <p:spPr>
            <a:xfrm rot="16200000" flipH="1">
              <a:off x="4203830" y="2678486"/>
              <a:ext cx="465729" cy="1680111"/>
            </a:xfrm>
            <a:prstGeom prst="bentConnector3">
              <a:avLst>
                <a:gd name="adj1" fmla="val 50000"/>
              </a:avLst>
            </a:prstGeom>
            <a:noFill/>
            <a:ln w="28575" cap="rnd" cmpd="sng" algn="ctr">
              <a:solidFill>
                <a:srgbClr val="0070C0"/>
              </a:solidFill>
              <a:prstDash val="solid"/>
              <a:tailEnd type="none"/>
            </a:ln>
            <a:effectLst/>
          </p:spPr>
        </p:cxnSp>
        <p:sp>
          <p:nvSpPr>
            <p:cNvPr id="72" name="Rectangle 71">
              <a:extLst>
                <a:ext uri="{FF2B5EF4-FFF2-40B4-BE49-F238E27FC236}">
                  <a16:creationId xmlns:a16="http://schemas.microsoft.com/office/drawing/2014/main" id="{85F359A4-4E48-414C-972F-DBB62AFA1BC7}"/>
                </a:ext>
              </a:extLst>
            </p:cNvPr>
            <p:cNvSpPr/>
            <p:nvPr/>
          </p:nvSpPr>
          <p:spPr>
            <a:xfrm>
              <a:off x="4440017" y="3890677"/>
              <a:ext cx="1706880" cy="533860"/>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Project Manager</a:t>
              </a:r>
            </a:p>
          </p:txBody>
        </p:sp>
        <p:sp>
          <p:nvSpPr>
            <p:cNvPr id="73" name="Rectangle 72">
              <a:extLst>
                <a:ext uri="{FF2B5EF4-FFF2-40B4-BE49-F238E27FC236}">
                  <a16:creationId xmlns:a16="http://schemas.microsoft.com/office/drawing/2014/main" id="{96E3A15F-14B7-4575-9BA1-D715FBE679FE}"/>
                </a:ext>
              </a:extLst>
            </p:cNvPr>
            <p:cNvSpPr/>
            <p:nvPr/>
          </p:nvSpPr>
          <p:spPr>
            <a:xfrm>
              <a:off x="4416211" y="4571832"/>
              <a:ext cx="1706880" cy="533860"/>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Aft>
                  <a:spcPts val="600"/>
                </a:spcAft>
                <a:defRPr/>
              </a:pPr>
              <a:r>
                <a:rPr lang="en-US" sz="1200" b="1" dirty="0">
                  <a:solidFill>
                    <a:srgbClr val="FFFFFF"/>
                  </a:solidFill>
                  <a:latin typeface="+mj-lt"/>
                </a:rPr>
                <a:t>Technical Consultants</a:t>
              </a:r>
            </a:p>
          </p:txBody>
        </p:sp>
        <p:sp>
          <p:nvSpPr>
            <p:cNvPr id="74" name="Rectangle 73">
              <a:extLst>
                <a:ext uri="{FF2B5EF4-FFF2-40B4-BE49-F238E27FC236}">
                  <a16:creationId xmlns:a16="http://schemas.microsoft.com/office/drawing/2014/main" id="{B90BEC76-C002-4B47-9F51-E4A8133EA312}"/>
                </a:ext>
              </a:extLst>
            </p:cNvPr>
            <p:cNvSpPr/>
            <p:nvPr/>
          </p:nvSpPr>
          <p:spPr>
            <a:xfrm>
              <a:off x="4416211" y="5291058"/>
              <a:ext cx="1706880" cy="533860"/>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Aft>
                  <a:spcPts val="600"/>
                </a:spcAft>
                <a:defRPr/>
              </a:pPr>
              <a:r>
                <a:rPr lang="en-US" sz="1200" b="1" dirty="0">
                  <a:solidFill>
                    <a:srgbClr val="FFFFFF"/>
                  </a:solidFill>
                  <a:latin typeface="+mj-lt"/>
                </a:rPr>
                <a:t>QA Consultant</a:t>
              </a:r>
            </a:p>
          </p:txBody>
        </p:sp>
        <p:sp>
          <p:nvSpPr>
            <p:cNvPr id="75" name="Rectangle 74">
              <a:extLst>
                <a:ext uri="{FF2B5EF4-FFF2-40B4-BE49-F238E27FC236}">
                  <a16:creationId xmlns:a16="http://schemas.microsoft.com/office/drawing/2014/main" id="{FF37E0EE-13EC-4A4A-B71F-28F7E8D32041}"/>
                </a:ext>
              </a:extLst>
            </p:cNvPr>
            <p:cNvSpPr/>
            <p:nvPr/>
          </p:nvSpPr>
          <p:spPr>
            <a:xfrm>
              <a:off x="7264859" y="4187484"/>
              <a:ext cx="1706880" cy="533860"/>
            </a:xfrm>
            <a:prstGeom prst="rect">
              <a:avLst/>
            </a:prstGeom>
            <a:solidFill>
              <a:schemeClr val="accent2"/>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Enterprise Architect</a:t>
              </a:r>
            </a:p>
          </p:txBody>
        </p:sp>
        <p:sp>
          <p:nvSpPr>
            <p:cNvPr id="77" name="TextBox 76">
              <a:extLst>
                <a:ext uri="{FF2B5EF4-FFF2-40B4-BE49-F238E27FC236}">
                  <a16:creationId xmlns:a16="http://schemas.microsoft.com/office/drawing/2014/main" id="{6DCEB181-5A8A-4FA8-A33E-F313F6EFA9CB}"/>
                </a:ext>
              </a:extLst>
            </p:cNvPr>
            <p:cNvSpPr txBox="1"/>
            <p:nvPr/>
          </p:nvSpPr>
          <p:spPr>
            <a:xfrm>
              <a:off x="1314748" y="5964121"/>
              <a:ext cx="854080" cy="369332"/>
            </a:xfrm>
            <a:prstGeom prst="rect">
              <a:avLst/>
            </a:prstGeom>
            <a:noFill/>
          </p:spPr>
          <p:txBody>
            <a:bodyPr wrap="none" rtlCol="0">
              <a:spAutoFit/>
            </a:bodyPr>
            <a:lstStyle/>
            <a:p>
              <a:r>
                <a:rPr lang="en-US" b="1" dirty="0">
                  <a:latin typeface="+mj-lt"/>
                </a:rPr>
                <a:t>On-site</a:t>
              </a:r>
            </a:p>
          </p:txBody>
        </p:sp>
        <p:sp>
          <p:nvSpPr>
            <p:cNvPr id="78" name="TextBox 77">
              <a:extLst>
                <a:ext uri="{FF2B5EF4-FFF2-40B4-BE49-F238E27FC236}">
                  <a16:creationId xmlns:a16="http://schemas.microsoft.com/office/drawing/2014/main" id="{6852F90B-E7F6-40AF-BC5B-A74766EBF278}"/>
                </a:ext>
              </a:extLst>
            </p:cNvPr>
            <p:cNvSpPr txBox="1"/>
            <p:nvPr/>
          </p:nvSpPr>
          <p:spPr>
            <a:xfrm>
              <a:off x="4783152" y="5964121"/>
              <a:ext cx="987193" cy="369332"/>
            </a:xfrm>
            <a:prstGeom prst="rect">
              <a:avLst/>
            </a:prstGeom>
            <a:noFill/>
          </p:spPr>
          <p:txBody>
            <a:bodyPr wrap="none" rtlCol="0">
              <a:spAutoFit/>
            </a:bodyPr>
            <a:lstStyle/>
            <a:p>
              <a:r>
                <a:rPr lang="en-US" b="1" dirty="0">
                  <a:latin typeface="+mj-lt"/>
                </a:rPr>
                <a:t>Offshore</a:t>
              </a:r>
            </a:p>
          </p:txBody>
        </p:sp>
        <p:sp>
          <p:nvSpPr>
            <p:cNvPr id="79" name="TextBox 78">
              <a:extLst>
                <a:ext uri="{FF2B5EF4-FFF2-40B4-BE49-F238E27FC236}">
                  <a16:creationId xmlns:a16="http://schemas.microsoft.com/office/drawing/2014/main" id="{9B5F124D-B5D0-47DD-8F54-5CA579C71672}"/>
                </a:ext>
              </a:extLst>
            </p:cNvPr>
            <p:cNvSpPr txBox="1"/>
            <p:nvPr/>
          </p:nvSpPr>
          <p:spPr>
            <a:xfrm>
              <a:off x="8438299" y="5964121"/>
              <a:ext cx="1267655" cy="369332"/>
            </a:xfrm>
            <a:prstGeom prst="rect">
              <a:avLst/>
            </a:prstGeom>
            <a:noFill/>
          </p:spPr>
          <p:txBody>
            <a:bodyPr wrap="none" rtlCol="0">
              <a:spAutoFit/>
            </a:bodyPr>
            <a:lstStyle/>
            <a:p>
              <a:r>
                <a:rPr lang="en-US" b="1" dirty="0">
                  <a:latin typeface="+mj-lt"/>
                </a:rPr>
                <a:t>Client Team</a:t>
              </a:r>
            </a:p>
          </p:txBody>
        </p:sp>
      </p:grpSp>
    </p:spTree>
    <p:extLst>
      <p:ext uri="{BB962C8B-B14F-4D97-AF65-F5344CB8AC3E}">
        <p14:creationId xmlns:p14="http://schemas.microsoft.com/office/powerpoint/2010/main" val="335272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Related image">
            <a:extLst>
              <a:ext uri="{FF2B5EF4-FFF2-40B4-BE49-F238E27FC236}">
                <a16:creationId xmlns:a16="http://schemas.microsoft.com/office/drawing/2014/main" id="{27B1BCBB-6752-4A53-84DB-738A62DF9F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111"/>
          <a:stretch/>
        </p:blipFill>
        <p:spPr bwMode="auto">
          <a:xfrm flipH="1">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166AEF8-EC08-4E46-AF6C-57F4A0EEC4C1}"/>
              </a:ext>
            </a:extLst>
          </p:cNvPr>
          <p:cNvGrpSpPr/>
          <p:nvPr/>
        </p:nvGrpSpPr>
        <p:grpSpPr>
          <a:xfrm>
            <a:off x="7014950" y="972408"/>
            <a:ext cx="4244453" cy="4913194"/>
            <a:chOff x="7014950" y="972408"/>
            <a:chExt cx="4244453" cy="4913194"/>
          </a:xfrm>
        </p:grpSpPr>
        <p:grpSp>
          <p:nvGrpSpPr>
            <p:cNvPr id="9" name="Group 8">
              <a:extLst>
                <a:ext uri="{FF2B5EF4-FFF2-40B4-BE49-F238E27FC236}">
                  <a16:creationId xmlns:a16="http://schemas.microsoft.com/office/drawing/2014/main" id="{631C07F6-3952-44D9-AED2-97F14DAC1D71}"/>
                </a:ext>
              </a:extLst>
            </p:cNvPr>
            <p:cNvGrpSpPr/>
            <p:nvPr/>
          </p:nvGrpSpPr>
          <p:grpSpPr>
            <a:xfrm>
              <a:off x="7014950" y="972408"/>
              <a:ext cx="4244453" cy="4913194"/>
              <a:chOff x="7014950" y="972408"/>
              <a:chExt cx="4244453" cy="4913194"/>
            </a:xfrm>
          </p:grpSpPr>
          <p:sp>
            <p:nvSpPr>
              <p:cNvPr id="11" name="Rectangle 10">
                <a:extLst>
                  <a:ext uri="{FF2B5EF4-FFF2-40B4-BE49-F238E27FC236}">
                    <a16:creationId xmlns:a16="http://schemas.microsoft.com/office/drawing/2014/main" id="{73BB7227-E4F9-43CC-8140-A92DE75CA51C}"/>
                  </a:ext>
                </a:extLst>
              </p:cNvPr>
              <p:cNvSpPr/>
              <p:nvPr/>
            </p:nvSpPr>
            <p:spPr>
              <a:xfrm>
                <a:off x="7014950" y="972408"/>
                <a:ext cx="4244453" cy="491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12" name="Rectangle 11">
                <a:extLst>
                  <a:ext uri="{FF2B5EF4-FFF2-40B4-BE49-F238E27FC236}">
                    <a16:creationId xmlns:a16="http://schemas.microsoft.com/office/drawing/2014/main" id="{C5E393BE-B885-42BC-9441-3AD5C76B1170}"/>
                  </a:ext>
                </a:extLst>
              </p:cNvPr>
              <p:cNvSpPr/>
              <p:nvPr/>
            </p:nvSpPr>
            <p:spPr>
              <a:xfrm>
                <a:off x="7171898" y="1115709"/>
                <a:ext cx="3930556" cy="46265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grpSp>
        <p:sp>
          <p:nvSpPr>
            <p:cNvPr id="10" name="TextBox 9">
              <a:extLst>
                <a:ext uri="{FF2B5EF4-FFF2-40B4-BE49-F238E27FC236}">
                  <a16:creationId xmlns:a16="http://schemas.microsoft.com/office/drawing/2014/main" id="{A9FA05E3-236A-42E5-9205-3CE0F8741895}"/>
                </a:ext>
              </a:extLst>
            </p:cNvPr>
            <p:cNvSpPr txBox="1"/>
            <p:nvPr/>
          </p:nvSpPr>
          <p:spPr>
            <a:xfrm>
              <a:off x="7294729" y="1241946"/>
              <a:ext cx="3684895" cy="3662541"/>
            </a:xfrm>
            <a:prstGeom prst="rect">
              <a:avLst/>
            </a:prstGeom>
            <a:noFill/>
          </p:spPr>
          <p:txBody>
            <a:bodyPr wrap="square" rtlCol="0">
              <a:spAutoFit/>
            </a:bodyPr>
            <a:lstStyle/>
            <a:p>
              <a:pPr algn="ctr"/>
              <a:r>
                <a:rPr lang="en-US" sz="4000" b="1" dirty="0">
                  <a:solidFill>
                    <a:schemeClr val="accent2"/>
                  </a:solidFill>
                  <a:latin typeface="+mj-lt"/>
                </a:rPr>
                <a:t>Cloud</a:t>
              </a:r>
              <a:br>
                <a:rPr lang="en-US" sz="4000" b="1" dirty="0">
                  <a:solidFill>
                    <a:schemeClr val="accent2"/>
                  </a:solidFill>
                  <a:latin typeface="+mj-lt"/>
                </a:rPr>
              </a:br>
              <a:r>
                <a:rPr lang="en-US" sz="4000" b="1" dirty="0">
                  <a:solidFill>
                    <a:schemeClr val="accent2"/>
                  </a:solidFill>
                  <a:latin typeface="+mj-lt"/>
                </a:rPr>
                <a:t>CRM</a:t>
              </a:r>
              <a:endParaRPr lang="en-US" sz="3200" b="1" dirty="0">
                <a:solidFill>
                  <a:schemeClr val="accent2"/>
                </a:solidFill>
                <a:latin typeface="+mj-lt"/>
              </a:endParaRPr>
            </a:p>
            <a:p>
              <a:pPr algn="ctr"/>
              <a:endParaRPr lang="en-US" sz="3200" b="1" dirty="0">
                <a:solidFill>
                  <a:schemeClr val="accent2"/>
                </a:solidFill>
                <a:latin typeface="+mj-lt"/>
              </a:endParaRPr>
            </a:p>
            <a:p>
              <a:pPr algn="ctr"/>
              <a:r>
                <a:rPr lang="en-US" sz="2400" dirty="0">
                  <a:solidFill>
                    <a:schemeClr val="tx1">
                      <a:lumMod val="75000"/>
                      <a:lumOff val="25000"/>
                    </a:schemeClr>
                  </a:solidFill>
                  <a:latin typeface="+mj-lt"/>
                </a:rPr>
                <a:t>Create the right digital customer engagement ecosystem in your enterprise powered by Salesforce</a:t>
              </a:r>
              <a:endParaRPr lang="en-US" dirty="0">
                <a:solidFill>
                  <a:schemeClr val="tx1">
                    <a:lumMod val="75000"/>
                    <a:lumOff val="25000"/>
                  </a:schemeClr>
                </a:solidFill>
                <a:latin typeface="+mj-lt"/>
              </a:endParaRPr>
            </a:p>
          </p:txBody>
        </p:sp>
      </p:grpSp>
    </p:spTree>
    <p:extLst>
      <p:ext uri="{BB962C8B-B14F-4D97-AF65-F5344CB8AC3E}">
        <p14:creationId xmlns:p14="http://schemas.microsoft.com/office/powerpoint/2010/main" val="3124719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860</Words>
  <Application>Microsoft Office PowerPoint</Application>
  <PresentationFormat>Widescreen</PresentationFormat>
  <Paragraphs>215</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Avenir Book</vt:lpstr>
      <vt:lpstr>Calibri</vt:lpstr>
      <vt:lpstr>Calibri Light</vt:lpstr>
      <vt:lpstr>Open Sans</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Rohan Nagi</dc:creator>
  <cp:lastModifiedBy>Rohan Nagi</cp:lastModifiedBy>
  <cp:revision>8</cp:revision>
  <dcterms:created xsi:type="dcterms:W3CDTF">2018-05-07T15:19:57Z</dcterms:created>
  <dcterms:modified xsi:type="dcterms:W3CDTF">2018-08-06T17:44:35Z</dcterms:modified>
</cp:coreProperties>
</file>